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7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E32C25-D91B-624D-B0B6-05455713FAB1}" type="doc">
      <dgm:prSet loTypeId="urn:microsoft.com/office/officeart/2009/3/layout/BlockDescending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F29A3BB6-BE8C-4D49-8DB0-9AA1EF0290C7}">
      <dgm:prSet phldrT="[Texto]"/>
      <dgm:spPr/>
      <dgm:t>
        <a:bodyPr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r>
            <a:rPr lang="pt-PT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24,940 customers</a:t>
          </a:r>
          <a:endParaRPr lang="pt-PT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E20AF65E-597D-7147-BFED-30EDE5DF34A5}" type="parTrans" cxnId="{8FB359C6-D35F-6B4C-8B33-B839D7177B2C}">
      <dgm:prSet/>
      <dgm:spPr/>
      <dgm:t>
        <a:bodyPr/>
        <a:lstStyle/>
        <a:p>
          <a:endParaRPr lang="pt-PT"/>
        </a:p>
      </dgm:t>
    </dgm:pt>
    <dgm:pt modelId="{3BABC6D4-FBF5-8447-8C7C-EF981BE49D0E}" type="sibTrans" cxnId="{8FB359C6-D35F-6B4C-8B33-B839D7177B2C}">
      <dgm:prSet/>
      <dgm:spPr/>
      <dgm:t>
        <a:bodyPr/>
        <a:lstStyle/>
        <a:p>
          <a:endParaRPr lang="pt-PT"/>
        </a:p>
      </dgm:t>
    </dgm:pt>
    <dgm:pt modelId="{B5B69150-E7E7-6C40-A351-F4E9E19E83CC}">
      <dgm:prSet phldrT="[Texto]"/>
      <dgm:spPr/>
      <dgm:t>
        <a:bodyPr/>
        <a:lstStyle/>
        <a:p>
          <a:pPr algn="ctr">
            <a:buNone/>
          </a:pPr>
          <a:r>
            <a:rPr lang="pt-PT" sz="13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1</a:t>
          </a:r>
          <a:r>
            <a:rPr lang="pt-PT" sz="1300" b="1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st</a:t>
          </a:r>
          <a:r>
            <a:rPr lang="pt-PT" sz="13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300" b="1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</dgm:t>
    </dgm:pt>
    <dgm:pt modelId="{C057704A-892A-C448-B2A2-302BC90158E6}" type="parTrans" cxnId="{2D83CA2D-7E4B-1E4B-A21B-99FAE32FF309}">
      <dgm:prSet/>
      <dgm:spPr/>
      <dgm:t>
        <a:bodyPr/>
        <a:lstStyle/>
        <a:p>
          <a:endParaRPr lang="pt-PT"/>
        </a:p>
      </dgm:t>
    </dgm:pt>
    <dgm:pt modelId="{C253FCC2-87C8-3645-9616-9A4F1453556B}" type="sibTrans" cxnId="{2D83CA2D-7E4B-1E4B-A21B-99FAE32FF309}">
      <dgm:prSet/>
      <dgm:spPr/>
      <dgm:t>
        <a:bodyPr/>
        <a:lstStyle/>
        <a:p>
          <a:endParaRPr lang="pt-PT"/>
        </a:p>
      </dgm:t>
    </dgm:pt>
    <dgm:pt modelId="{72BA4904-F215-9545-9EFF-A691FD3A2B10}">
      <dgm:prSet phldrT="[Texto]" custT="1"/>
      <dgm:spPr/>
      <dgm:t>
        <a:bodyPr/>
        <a:lstStyle/>
        <a:p>
          <a:pPr algn="l">
            <a:buFont typeface="Wingdings" pitchFamily="2" charset="2"/>
            <a:buChar char="q"/>
          </a:pPr>
          <a:endParaRPr lang="pt-PT" sz="1300" dirty="0"/>
        </a:p>
        <a:p>
          <a:pPr algn="l">
            <a:buFont typeface="Wingdings" pitchFamily="2" charset="2"/>
            <a:buChar char="q"/>
          </a:pPr>
          <a:endParaRPr lang="pt-PT" sz="1300" dirty="0"/>
        </a:p>
        <a:p>
          <a:pPr algn="l">
            <a:buFont typeface="Wingdings" pitchFamily="2" charset="2"/>
            <a:buChar char="q"/>
          </a:pPr>
          <a:endParaRPr lang="pt-PT" sz="1300" dirty="0"/>
        </a:p>
        <a:p>
          <a:pPr algn="ctr">
            <a:buFont typeface="Wingdings" pitchFamily="2" charset="2"/>
            <a:buChar char="q"/>
          </a:pP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Fresh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 </a:t>
          </a:r>
        </a:p>
        <a:p>
          <a:pPr algn="ctr">
            <a:buFont typeface="Wingdings" pitchFamily="2" charset="2"/>
            <a:buChar char="q"/>
          </a:pP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vegetables</a:t>
          </a:r>
          <a:endParaRPr lang="pt-PT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E3C5CC-FACD-AF42-B007-18C1EB783CB1}" type="parTrans" cxnId="{97BDD394-137B-EE47-A63C-B0C11065EDCE}">
      <dgm:prSet/>
      <dgm:spPr/>
      <dgm:t>
        <a:bodyPr/>
        <a:lstStyle/>
        <a:p>
          <a:endParaRPr lang="pt-PT"/>
        </a:p>
      </dgm:t>
    </dgm:pt>
    <dgm:pt modelId="{48A758D0-99BC-7C4D-B3B6-BC0DC9DED7E1}" type="sibTrans" cxnId="{97BDD394-137B-EE47-A63C-B0C11065EDCE}">
      <dgm:prSet/>
      <dgm:spPr/>
      <dgm:t>
        <a:bodyPr/>
        <a:lstStyle/>
        <a:p>
          <a:endParaRPr lang="pt-PT"/>
        </a:p>
      </dgm:t>
    </dgm:pt>
    <dgm:pt modelId="{8AA8C435-292B-064D-BD05-B533A1FBD254}">
      <dgm:prSet phldrT="[Texto]"/>
      <dgm:spPr/>
      <dgm:t>
        <a:bodyPr/>
        <a:lstStyle/>
        <a:p>
          <a:r>
            <a:rPr lang="pt-PT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15,323 customers</a:t>
          </a:r>
          <a:endParaRPr lang="pt-PT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87100790-C915-6741-A3C4-B866185FBE5F}" type="parTrans" cxnId="{0267829C-7927-1B47-AEE7-CF4976E8B957}">
      <dgm:prSet/>
      <dgm:spPr/>
      <dgm:t>
        <a:bodyPr/>
        <a:lstStyle/>
        <a:p>
          <a:endParaRPr lang="pt-PT"/>
        </a:p>
      </dgm:t>
    </dgm:pt>
    <dgm:pt modelId="{D2669624-BECA-F04B-AF8F-8B783557EA51}" type="sibTrans" cxnId="{0267829C-7927-1B47-AEE7-CF4976E8B957}">
      <dgm:prSet/>
      <dgm:spPr/>
      <dgm:t>
        <a:bodyPr/>
        <a:lstStyle/>
        <a:p>
          <a:endParaRPr lang="pt-PT"/>
        </a:p>
      </dgm:t>
    </dgm:pt>
    <dgm:pt modelId="{20EE6A24-131A-F849-B3E6-80712521C752}">
      <dgm:prSet phldrT="[Texto]"/>
      <dgm:spPr/>
      <dgm:t>
        <a:bodyPr/>
        <a:lstStyle/>
        <a:p>
          <a:pPr algn="ctr">
            <a:buNone/>
          </a:pPr>
          <a:r>
            <a:rPr lang="pt-PT" sz="13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2</a:t>
          </a:r>
          <a:r>
            <a:rPr lang="pt-PT" sz="1300" b="1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nd</a:t>
          </a:r>
          <a:r>
            <a:rPr lang="pt-PT" sz="13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300" b="1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</dgm:t>
    </dgm:pt>
    <dgm:pt modelId="{4947ED7F-B355-0A4A-9A4C-5C6387CEB3CF}" type="parTrans" cxnId="{1AC30903-1C01-A74E-B769-51CFB4C08C8F}">
      <dgm:prSet/>
      <dgm:spPr/>
      <dgm:t>
        <a:bodyPr/>
        <a:lstStyle/>
        <a:p>
          <a:endParaRPr lang="pt-PT"/>
        </a:p>
      </dgm:t>
    </dgm:pt>
    <dgm:pt modelId="{3C9C5AB9-A9FB-054C-BA9B-20B9F966674C}" type="sibTrans" cxnId="{1AC30903-1C01-A74E-B769-51CFB4C08C8F}">
      <dgm:prSet/>
      <dgm:spPr/>
      <dgm:t>
        <a:bodyPr/>
        <a:lstStyle/>
        <a:p>
          <a:endParaRPr lang="pt-PT"/>
        </a:p>
      </dgm:t>
    </dgm:pt>
    <dgm:pt modelId="{D1E5E1B4-E471-5943-A332-E7DC6F19D3F7}">
      <dgm:prSet phldrT="[Texto]" custT="1"/>
      <dgm:spPr/>
      <dgm:t>
        <a:bodyPr/>
        <a:lstStyle/>
        <a:p>
          <a:pPr algn="l">
            <a:buFont typeface="Wingdings" pitchFamily="2" charset="2"/>
            <a:buNone/>
          </a:pPr>
          <a:endParaRPr lang="pt-PT" sz="1300" dirty="0"/>
        </a:p>
        <a:p>
          <a:pPr algn="l">
            <a:buFont typeface="Wingdings" pitchFamily="2" charset="2"/>
            <a:buNone/>
          </a:pPr>
          <a:endParaRPr lang="pt-PT" sz="1300" dirty="0"/>
        </a:p>
        <a:p>
          <a:pPr algn="ctr">
            <a:buFont typeface="Wingdings" pitchFamily="2" charset="2"/>
            <a:buNone/>
          </a:pP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Fresh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fruits</a:t>
          </a:r>
          <a:endParaRPr lang="pt-PT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117E50-E300-FB49-9A98-58B4321612FB}" type="parTrans" cxnId="{764B9D64-CAB4-CD4A-9993-DE277A543C99}">
      <dgm:prSet/>
      <dgm:spPr/>
      <dgm:t>
        <a:bodyPr/>
        <a:lstStyle/>
        <a:p>
          <a:endParaRPr lang="pt-PT"/>
        </a:p>
      </dgm:t>
    </dgm:pt>
    <dgm:pt modelId="{918A9C54-E448-D14E-9327-69D369731E40}" type="sibTrans" cxnId="{764B9D64-CAB4-CD4A-9993-DE277A543C99}">
      <dgm:prSet/>
      <dgm:spPr/>
      <dgm:t>
        <a:bodyPr/>
        <a:lstStyle/>
        <a:p>
          <a:endParaRPr lang="pt-PT"/>
        </a:p>
      </dgm:t>
    </dgm:pt>
    <dgm:pt modelId="{A20A088C-CE16-B84B-B991-25DAB718BD67}">
      <dgm:prSet phldrT="[Texto]"/>
      <dgm:spPr/>
      <dgm:t>
        <a:bodyPr/>
        <a:lstStyle/>
        <a:p>
          <a:r>
            <a:rPr lang="pt-PT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62,389 customers</a:t>
          </a:r>
          <a:endParaRPr lang="pt-PT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E9DB8ECE-CDA3-2B43-A5A7-E5CB149142BA}" type="parTrans" cxnId="{598E77AA-5D9B-1C47-A1D7-9B558ACA734E}">
      <dgm:prSet/>
      <dgm:spPr/>
      <dgm:t>
        <a:bodyPr/>
        <a:lstStyle/>
        <a:p>
          <a:endParaRPr lang="pt-PT"/>
        </a:p>
      </dgm:t>
    </dgm:pt>
    <dgm:pt modelId="{07C166D6-0FCF-D34F-86A0-EA9CC097C744}" type="sibTrans" cxnId="{598E77AA-5D9B-1C47-A1D7-9B558ACA734E}">
      <dgm:prSet/>
      <dgm:spPr/>
      <dgm:t>
        <a:bodyPr/>
        <a:lstStyle/>
        <a:p>
          <a:endParaRPr lang="pt-PT"/>
        </a:p>
      </dgm:t>
    </dgm:pt>
    <dgm:pt modelId="{33B7789F-DB8C-0243-B9A6-A4BD91D78200}">
      <dgm:prSet phldrT="[Texto]"/>
      <dgm:spPr/>
      <dgm:t>
        <a:bodyPr/>
        <a:lstStyle/>
        <a:p>
          <a:pPr algn="ctr">
            <a:buNone/>
          </a:pPr>
          <a:r>
            <a:rPr lang="pt-PT" sz="17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3</a:t>
          </a:r>
          <a:r>
            <a:rPr lang="pt-PT" sz="1700" b="1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rd</a:t>
          </a:r>
          <a:r>
            <a:rPr lang="pt-PT" sz="17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700" b="1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</dgm:t>
    </dgm:pt>
    <dgm:pt modelId="{E74EB776-F204-3F49-9CA7-D4BC89B604FF}" type="parTrans" cxnId="{FD51B82D-7C39-864F-97A6-0ABA1B0ED392}">
      <dgm:prSet/>
      <dgm:spPr/>
      <dgm:t>
        <a:bodyPr/>
        <a:lstStyle/>
        <a:p>
          <a:endParaRPr lang="pt-PT"/>
        </a:p>
      </dgm:t>
    </dgm:pt>
    <dgm:pt modelId="{BCC67236-FCA5-0142-AE5A-AD34FB0E645C}" type="sibTrans" cxnId="{FD51B82D-7C39-864F-97A6-0ABA1B0ED392}">
      <dgm:prSet/>
      <dgm:spPr/>
      <dgm:t>
        <a:bodyPr/>
        <a:lstStyle/>
        <a:p>
          <a:endParaRPr lang="pt-PT"/>
        </a:p>
      </dgm:t>
    </dgm:pt>
    <dgm:pt modelId="{E6BD14C0-4C59-2042-AA9E-C35CAF57D8FF}">
      <dgm:prSet phldrT="[Texto]" custT="1"/>
      <dgm:spPr/>
      <dgm:t>
        <a:bodyPr/>
        <a:lstStyle/>
        <a:p>
          <a:pPr algn="ctr">
            <a:buFont typeface="Wingdings" pitchFamily="2" charset="2"/>
            <a:buChar char="q"/>
          </a:pPr>
          <a:endParaRPr lang="pt-PT" sz="1600" dirty="0"/>
        </a:p>
        <a:p>
          <a:pPr algn="ctr">
            <a:buFont typeface="Wingdings" pitchFamily="2" charset="2"/>
            <a:buChar char="q"/>
          </a:pP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First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necessity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products</a:t>
          </a:r>
          <a:endParaRPr lang="pt-PT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E314C4-EA37-1744-A7E2-DE8089A4D249}" type="parTrans" cxnId="{10DF6685-36DF-FB49-B6FE-47A04B3BEEBC}">
      <dgm:prSet/>
      <dgm:spPr/>
      <dgm:t>
        <a:bodyPr/>
        <a:lstStyle/>
        <a:p>
          <a:endParaRPr lang="pt-PT"/>
        </a:p>
      </dgm:t>
    </dgm:pt>
    <dgm:pt modelId="{976CAF71-C4FA-824D-93C9-76E008C806C5}" type="sibTrans" cxnId="{10DF6685-36DF-FB49-B6FE-47A04B3BEEBC}">
      <dgm:prSet/>
      <dgm:spPr/>
      <dgm:t>
        <a:bodyPr/>
        <a:lstStyle/>
        <a:p>
          <a:endParaRPr lang="pt-PT"/>
        </a:p>
      </dgm:t>
    </dgm:pt>
    <dgm:pt modelId="{09E0C321-BE65-2740-8BF3-E566AFD7FBE0}">
      <dgm:prSet/>
      <dgm:spPr/>
      <dgm:t>
        <a:bodyPr/>
        <a:lstStyle/>
        <a:p>
          <a:r>
            <a:rPr lang="pt-PT" b="1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2,621 customers</a:t>
          </a:r>
          <a:endParaRPr lang="pt-PT" b="1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gm:t>
    </dgm:pt>
    <dgm:pt modelId="{68C78250-11B1-9B49-8010-35E6E8153FE6}" type="parTrans" cxnId="{9994C9CC-D578-1647-8547-BF68E09FE1C2}">
      <dgm:prSet/>
      <dgm:spPr/>
      <dgm:t>
        <a:bodyPr/>
        <a:lstStyle/>
        <a:p>
          <a:endParaRPr lang="pt-PT"/>
        </a:p>
      </dgm:t>
    </dgm:pt>
    <dgm:pt modelId="{E318BAF7-9A25-6C4C-8ED8-DE64231048B1}" type="sibTrans" cxnId="{9994C9CC-D578-1647-8547-BF68E09FE1C2}">
      <dgm:prSet/>
      <dgm:spPr/>
      <dgm:t>
        <a:bodyPr/>
        <a:lstStyle/>
        <a:p>
          <a:endParaRPr lang="pt-PT"/>
        </a:p>
      </dgm:t>
    </dgm:pt>
    <dgm:pt modelId="{5423E077-C9C9-2B49-81C5-392C9B6D72CA}">
      <dgm:prSet/>
      <dgm:spPr/>
      <dgm:t>
        <a:bodyPr/>
        <a:lstStyle/>
        <a:p>
          <a:pPr algn="ctr">
            <a:buNone/>
          </a:pPr>
          <a:r>
            <a:rPr lang="pt-PT" sz="18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4</a:t>
          </a:r>
          <a:r>
            <a:rPr lang="pt-PT" sz="1800" b="1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th</a:t>
          </a:r>
          <a:r>
            <a:rPr lang="pt-PT" sz="18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800" b="1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</dgm:t>
    </dgm:pt>
    <dgm:pt modelId="{20F29F28-592E-CE4F-BF60-666819A95642}" type="parTrans" cxnId="{167BAA50-4072-CF4F-9405-845D9D4C7760}">
      <dgm:prSet/>
      <dgm:spPr/>
      <dgm:t>
        <a:bodyPr/>
        <a:lstStyle/>
        <a:p>
          <a:endParaRPr lang="pt-PT"/>
        </a:p>
      </dgm:t>
    </dgm:pt>
    <dgm:pt modelId="{BB32D418-6C83-6B4B-A2D4-C951F18EAEEE}" type="sibTrans" cxnId="{167BAA50-4072-CF4F-9405-845D9D4C7760}">
      <dgm:prSet/>
      <dgm:spPr/>
      <dgm:t>
        <a:bodyPr/>
        <a:lstStyle/>
        <a:p>
          <a:endParaRPr lang="pt-PT"/>
        </a:p>
      </dgm:t>
    </dgm:pt>
    <dgm:pt modelId="{06480ED9-4BA4-3E46-A2A5-A39C5C4A469E}">
      <dgm:prSet custT="1"/>
      <dgm:spPr/>
      <dgm:t>
        <a:bodyPr/>
        <a:lstStyle/>
        <a:p>
          <a:pPr algn="ctr">
            <a:buFont typeface="Wingdings" pitchFamily="2" charset="2"/>
            <a:buNone/>
          </a:pPr>
          <a:endParaRPr lang="pt-PT" sz="16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>
            <a:buFont typeface="Wingdings" pitchFamily="2" charset="2"/>
            <a:buNone/>
          </a:pP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Seltzer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Sparkling</a:t>
          </a:r>
          <a:r>
            <a:rPr lang="pt-PT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water</a:t>
          </a:r>
          <a:endParaRPr lang="pt-PT" sz="16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281A99-4766-ED40-B21C-652F74DCA6CA}" type="parTrans" cxnId="{7BB0C60D-D3A8-2545-853E-37F70B526505}">
      <dgm:prSet/>
      <dgm:spPr/>
      <dgm:t>
        <a:bodyPr/>
        <a:lstStyle/>
        <a:p>
          <a:endParaRPr lang="pt-PT"/>
        </a:p>
      </dgm:t>
    </dgm:pt>
    <dgm:pt modelId="{6B8C67B6-76B0-994E-9B2A-A42B7ADE1F1F}" type="sibTrans" cxnId="{7BB0C60D-D3A8-2545-853E-37F70B526505}">
      <dgm:prSet/>
      <dgm:spPr/>
      <dgm:t>
        <a:bodyPr/>
        <a:lstStyle/>
        <a:p>
          <a:endParaRPr lang="pt-PT"/>
        </a:p>
      </dgm:t>
    </dgm:pt>
    <dgm:pt modelId="{91044816-AEFE-F047-8F6F-964CB4E815FC}" type="pres">
      <dgm:prSet presAssocID="{F6E32C25-D91B-624D-B0B6-05455713FAB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1A1F10B-92F1-984D-A2BF-5655DAC9E161}" type="pres">
      <dgm:prSet presAssocID="{F29A3BB6-BE8C-4D49-8DB0-9AA1EF0290C7}" presName="parentText_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F201B55-536D-2D4C-944D-5ED4A5F81871}" type="pres">
      <dgm:prSet presAssocID="{F29A3BB6-BE8C-4D49-8DB0-9AA1EF0290C7}" presName="childText_1" presStyleLbl="node1" presStyleIdx="0" presStyleCnt="4" custScaleX="122753" custLinFactNeighborX="6276" custLinFactNeighborY="906">
        <dgm:presLayoutVars>
          <dgm:chMax val="0"/>
          <dgm:chPref val="0"/>
          <dgm:bulletEnabled val="1"/>
        </dgm:presLayoutVars>
      </dgm:prSet>
      <dgm:spPr/>
    </dgm:pt>
    <dgm:pt modelId="{D46B3F6D-8883-9946-9CD8-B10B59C9C106}" type="pres">
      <dgm:prSet presAssocID="{F29A3BB6-BE8C-4D49-8DB0-9AA1EF0290C7}" presName="accentShape_1" presStyleCnt="0"/>
      <dgm:spPr/>
    </dgm:pt>
    <dgm:pt modelId="{7FCF1702-FD64-AB4C-8C10-5A151E9D21EA}" type="pres">
      <dgm:prSet presAssocID="{F29A3BB6-BE8C-4D49-8DB0-9AA1EF0290C7}" presName="imageRepeatNode" presStyleLbl="node1" presStyleIdx="0" presStyleCnt="4"/>
      <dgm:spPr/>
    </dgm:pt>
    <dgm:pt modelId="{F8C630E4-FF70-0F4D-A781-16E14A1D9560}" type="pres">
      <dgm:prSet presAssocID="{8AA8C435-292B-064D-BD05-B533A1FBD254}" presName="parentText_2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0D71A4EE-538E-4F4D-87FA-7B6B8E9C5422}" type="pres">
      <dgm:prSet presAssocID="{8AA8C435-292B-064D-BD05-B533A1FBD254}" presName="childText_2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1A9EC617-6087-6E47-9AB1-1907FA2FA189}" type="pres">
      <dgm:prSet presAssocID="{8AA8C435-292B-064D-BD05-B533A1FBD254}" presName="accentShape_2" presStyleCnt="0"/>
      <dgm:spPr/>
    </dgm:pt>
    <dgm:pt modelId="{AB38CDEC-1693-454D-B5A5-EE124F6B47BC}" type="pres">
      <dgm:prSet presAssocID="{8AA8C435-292B-064D-BD05-B533A1FBD254}" presName="imageRepeatNode" presStyleLbl="node1" presStyleIdx="1" presStyleCnt="4"/>
      <dgm:spPr/>
    </dgm:pt>
    <dgm:pt modelId="{35110AA3-D3F5-3F44-B959-96DE280B68EE}" type="pres">
      <dgm:prSet presAssocID="{A20A088C-CE16-B84B-B991-25DAB718BD67}" presName="parentText_3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EA7EFCAE-D309-CE46-A940-87D71D1199AE}" type="pres">
      <dgm:prSet presAssocID="{A20A088C-CE16-B84B-B991-25DAB718BD67}" presName="childText_3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31D66CB3-B808-764E-9BB9-D0F9A0963B39}" type="pres">
      <dgm:prSet presAssocID="{A20A088C-CE16-B84B-B991-25DAB718BD67}" presName="accentShape_3" presStyleCnt="0"/>
      <dgm:spPr/>
    </dgm:pt>
    <dgm:pt modelId="{F90FC511-F2D6-164F-8996-D2C5E38B30AF}" type="pres">
      <dgm:prSet presAssocID="{A20A088C-CE16-B84B-B991-25DAB718BD67}" presName="imageRepeatNode" presStyleLbl="node1" presStyleIdx="2" presStyleCnt="4"/>
      <dgm:spPr/>
    </dgm:pt>
    <dgm:pt modelId="{CEB5118F-8CC6-1845-87D1-18C154DEE323}" type="pres">
      <dgm:prSet presAssocID="{09E0C321-BE65-2740-8BF3-E566AFD7FBE0}" presName="parentText_4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7FCC4B53-9BA4-F546-ADF4-533FDA66AF2A}" type="pres">
      <dgm:prSet presAssocID="{09E0C321-BE65-2740-8BF3-E566AFD7FBE0}" presName="childText_4" presStyleLbl="node2" presStyleIdx="0" presStyleCnt="0">
        <dgm:presLayoutVars>
          <dgm:chMax val="0"/>
          <dgm:chPref val="0"/>
          <dgm:bulletEnabled val="1"/>
        </dgm:presLayoutVars>
      </dgm:prSet>
      <dgm:spPr/>
    </dgm:pt>
    <dgm:pt modelId="{08B28F20-1921-964E-A533-A793C87A0AF8}" type="pres">
      <dgm:prSet presAssocID="{09E0C321-BE65-2740-8BF3-E566AFD7FBE0}" presName="accentShape_4" presStyleCnt="0"/>
      <dgm:spPr/>
    </dgm:pt>
    <dgm:pt modelId="{9269FE5F-0FF5-8C46-B1E8-BC55FC130BC1}" type="pres">
      <dgm:prSet presAssocID="{09E0C321-BE65-2740-8BF3-E566AFD7FBE0}" presName="imageRepeatNode" presStyleLbl="node1" presStyleIdx="3" presStyleCnt="4"/>
      <dgm:spPr/>
    </dgm:pt>
  </dgm:ptLst>
  <dgm:cxnLst>
    <dgm:cxn modelId="{1AC30903-1C01-A74E-B769-51CFB4C08C8F}" srcId="{8AA8C435-292B-064D-BD05-B533A1FBD254}" destId="{20EE6A24-131A-F849-B3E6-80712521C752}" srcOrd="0" destOrd="0" parTransId="{4947ED7F-B355-0A4A-9A4C-5C6387CEB3CF}" sibTransId="{3C9C5AB9-A9FB-054C-BA9B-20B9F966674C}"/>
    <dgm:cxn modelId="{7BB0C60D-D3A8-2545-853E-37F70B526505}" srcId="{09E0C321-BE65-2740-8BF3-E566AFD7FBE0}" destId="{06480ED9-4BA4-3E46-A2A5-A39C5C4A469E}" srcOrd="1" destOrd="0" parTransId="{20281A99-4766-ED40-B21C-652F74DCA6CA}" sibTransId="{6B8C67B6-76B0-994E-9B2A-A42B7ADE1F1F}"/>
    <dgm:cxn modelId="{04D5C420-04D8-CF42-AB47-6E3C9AFB737D}" type="presOf" srcId="{8AA8C435-292B-064D-BD05-B533A1FBD254}" destId="{F8C630E4-FF70-0F4D-A781-16E14A1D9560}" srcOrd="0" destOrd="0" presId="urn:microsoft.com/office/officeart/2009/3/layout/BlockDescendingList"/>
    <dgm:cxn modelId="{FC3BC624-8B6D-A145-B420-1296CB16720C}" type="presOf" srcId="{06480ED9-4BA4-3E46-A2A5-A39C5C4A469E}" destId="{7FCC4B53-9BA4-F546-ADF4-533FDA66AF2A}" srcOrd="0" destOrd="1" presId="urn:microsoft.com/office/officeart/2009/3/layout/BlockDescendingList"/>
    <dgm:cxn modelId="{FD51B82D-7C39-864F-97A6-0ABA1B0ED392}" srcId="{A20A088C-CE16-B84B-B991-25DAB718BD67}" destId="{33B7789F-DB8C-0243-B9A6-A4BD91D78200}" srcOrd="0" destOrd="0" parTransId="{E74EB776-F204-3F49-9CA7-D4BC89B604FF}" sibTransId="{BCC67236-FCA5-0142-AE5A-AD34FB0E645C}"/>
    <dgm:cxn modelId="{2D83CA2D-7E4B-1E4B-A21B-99FAE32FF309}" srcId="{F29A3BB6-BE8C-4D49-8DB0-9AA1EF0290C7}" destId="{B5B69150-E7E7-6C40-A351-F4E9E19E83CC}" srcOrd="0" destOrd="0" parTransId="{C057704A-892A-C448-B2A2-302BC90158E6}" sibTransId="{C253FCC2-87C8-3645-9616-9A4F1453556B}"/>
    <dgm:cxn modelId="{40436B2E-ADF7-AB48-8BAD-C9F935035A23}" type="presOf" srcId="{F29A3BB6-BE8C-4D49-8DB0-9AA1EF0290C7}" destId="{D1A1F10B-92F1-984D-A2BF-5655DAC9E161}" srcOrd="0" destOrd="0" presId="urn:microsoft.com/office/officeart/2009/3/layout/BlockDescendingList"/>
    <dgm:cxn modelId="{167BAA50-4072-CF4F-9405-845D9D4C7760}" srcId="{09E0C321-BE65-2740-8BF3-E566AFD7FBE0}" destId="{5423E077-C9C9-2B49-81C5-392C9B6D72CA}" srcOrd="0" destOrd="0" parTransId="{20F29F28-592E-CE4F-BF60-666819A95642}" sibTransId="{BB32D418-6C83-6B4B-A2D4-C951F18EAEEE}"/>
    <dgm:cxn modelId="{16D2575C-E78C-D342-B9C7-1263DCA83409}" type="presOf" srcId="{33B7789F-DB8C-0243-B9A6-A4BD91D78200}" destId="{EA7EFCAE-D309-CE46-A940-87D71D1199AE}" srcOrd="0" destOrd="0" presId="urn:microsoft.com/office/officeart/2009/3/layout/BlockDescendingList"/>
    <dgm:cxn modelId="{764B9D64-CAB4-CD4A-9993-DE277A543C99}" srcId="{8AA8C435-292B-064D-BD05-B533A1FBD254}" destId="{D1E5E1B4-E471-5943-A332-E7DC6F19D3F7}" srcOrd="1" destOrd="0" parTransId="{05117E50-E300-FB49-9A98-58B4321612FB}" sibTransId="{918A9C54-E448-D14E-9327-69D369731E40}"/>
    <dgm:cxn modelId="{F9FF7E65-6F04-9046-A95D-18AD11FC60F6}" type="presOf" srcId="{A20A088C-CE16-B84B-B991-25DAB718BD67}" destId="{F90FC511-F2D6-164F-8996-D2C5E38B30AF}" srcOrd="1" destOrd="0" presId="urn:microsoft.com/office/officeart/2009/3/layout/BlockDescendingList"/>
    <dgm:cxn modelId="{7A05E566-C714-7B47-8A47-092CBCEFAAD8}" type="presOf" srcId="{8AA8C435-292B-064D-BD05-B533A1FBD254}" destId="{AB38CDEC-1693-454D-B5A5-EE124F6B47BC}" srcOrd="1" destOrd="0" presId="urn:microsoft.com/office/officeart/2009/3/layout/BlockDescendingList"/>
    <dgm:cxn modelId="{5DB3EE76-2C54-F847-90B6-7498369E0B59}" type="presOf" srcId="{A20A088C-CE16-B84B-B991-25DAB718BD67}" destId="{35110AA3-D3F5-3F44-B959-96DE280B68EE}" srcOrd="0" destOrd="0" presId="urn:microsoft.com/office/officeart/2009/3/layout/BlockDescendingList"/>
    <dgm:cxn modelId="{C240777B-8611-D04E-B89E-43BC1A5A3910}" type="presOf" srcId="{09E0C321-BE65-2740-8BF3-E566AFD7FBE0}" destId="{CEB5118F-8CC6-1845-87D1-18C154DEE323}" srcOrd="0" destOrd="0" presId="urn:microsoft.com/office/officeart/2009/3/layout/BlockDescendingList"/>
    <dgm:cxn modelId="{C8332382-A87C-0C49-B2FB-CCF3507CCE00}" type="presOf" srcId="{20EE6A24-131A-F849-B3E6-80712521C752}" destId="{0D71A4EE-538E-4F4D-87FA-7B6B8E9C5422}" srcOrd="0" destOrd="0" presId="urn:microsoft.com/office/officeart/2009/3/layout/BlockDescendingList"/>
    <dgm:cxn modelId="{10DF6685-36DF-FB49-B6FE-47A04B3BEEBC}" srcId="{A20A088C-CE16-B84B-B991-25DAB718BD67}" destId="{E6BD14C0-4C59-2042-AA9E-C35CAF57D8FF}" srcOrd="1" destOrd="0" parTransId="{D0E314C4-EA37-1744-A7E2-DE8089A4D249}" sibTransId="{976CAF71-C4FA-824D-93C9-76E008C806C5}"/>
    <dgm:cxn modelId="{A745808D-50C5-1B42-B3F0-D704C65C4E54}" type="presOf" srcId="{09E0C321-BE65-2740-8BF3-E566AFD7FBE0}" destId="{9269FE5F-0FF5-8C46-B1E8-BC55FC130BC1}" srcOrd="1" destOrd="0" presId="urn:microsoft.com/office/officeart/2009/3/layout/BlockDescendingList"/>
    <dgm:cxn modelId="{97BDD394-137B-EE47-A63C-B0C11065EDCE}" srcId="{F29A3BB6-BE8C-4D49-8DB0-9AA1EF0290C7}" destId="{72BA4904-F215-9545-9EFF-A691FD3A2B10}" srcOrd="1" destOrd="0" parTransId="{47E3C5CC-FACD-AF42-B007-18C1EB783CB1}" sibTransId="{48A758D0-99BC-7C4D-B3B6-BC0DC9DED7E1}"/>
    <dgm:cxn modelId="{8FD9D095-0F8F-684E-B7AA-7C5017DF02EE}" type="presOf" srcId="{F6E32C25-D91B-624D-B0B6-05455713FAB1}" destId="{91044816-AEFE-F047-8F6F-964CB4E815FC}" srcOrd="0" destOrd="0" presId="urn:microsoft.com/office/officeart/2009/3/layout/BlockDescendingList"/>
    <dgm:cxn modelId="{0267829C-7927-1B47-AEE7-CF4976E8B957}" srcId="{F6E32C25-D91B-624D-B0B6-05455713FAB1}" destId="{8AA8C435-292B-064D-BD05-B533A1FBD254}" srcOrd="1" destOrd="0" parTransId="{87100790-C915-6741-A3C4-B866185FBE5F}" sibTransId="{D2669624-BECA-F04B-AF8F-8B783557EA51}"/>
    <dgm:cxn modelId="{6192FCA4-786D-C449-AAF0-C5AF360419DC}" type="presOf" srcId="{D1E5E1B4-E471-5943-A332-E7DC6F19D3F7}" destId="{0D71A4EE-538E-4F4D-87FA-7B6B8E9C5422}" srcOrd="0" destOrd="1" presId="urn:microsoft.com/office/officeart/2009/3/layout/BlockDescendingList"/>
    <dgm:cxn modelId="{598E77AA-5D9B-1C47-A1D7-9B558ACA734E}" srcId="{F6E32C25-D91B-624D-B0B6-05455713FAB1}" destId="{A20A088C-CE16-B84B-B991-25DAB718BD67}" srcOrd="2" destOrd="0" parTransId="{E9DB8ECE-CDA3-2B43-A5A7-E5CB149142BA}" sibTransId="{07C166D6-0FCF-D34F-86A0-EA9CC097C744}"/>
    <dgm:cxn modelId="{D13F5CB3-5C56-D74F-9C7C-231D045F2A24}" type="presOf" srcId="{B5B69150-E7E7-6C40-A351-F4E9E19E83CC}" destId="{9F201B55-536D-2D4C-944D-5ED4A5F81871}" srcOrd="0" destOrd="0" presId="urn:microsoft.com/office/officeart/2009/3/layout/BlockDescendingList"/>
    <dgm:cxn modelId="{8FB359C6-D35F-6B4C-8B33-B839D7177B2C}" srcId="{F6E32C25-D91B-624D-B0B6-05455713FAB1}" destId="{F29A3BB6-BE8C-4D49-8DB0-9AA1EF0290C7}" srcOrd="0" destOrd="0" parTransId="{E20AF65E-597D-7147-BFED-30EDE5DF34A5}" sibTransId="{3BABC6D4-FBF5-8447-8C7C-EF981BE49D0E}"/>
    <dgm:cxn modelId="{9994C9CC-D578-1647-8547-BF68E09FE1C2}" srcId="{F6E32C25-D91B-624D-B0B6-05455713FAB1}" destId="{09E0C321-BE65-2740-8BF3-E566AFD7FBE0}" srcOrd="3" destOrd="0" parTransId="{68C78250-11B1-9B49-8010-35E6E8153FE6}" sibTransId="{E318BAF7-9A25-6C4C-8ED8-DE64231048B1}"/>
    <dgm:cxn modelId="{8A9971D1-27B6-314E-94C8-84BB7517289F}" type="presOf" srcId="{F29A3BB6-BE8C-4D49-8DB0-9AA1EF0290C7}" destId="{7FCF1702-FD64-AB4C-8C10-5A151E9D21EA}" srcOrd="1" destOrd="0" presId="urn:microsoft.com/office/officeart/2009/3/layout/BlockDescendingList"/>
    <dgm:cxn modelId="{4AE38DD6-D793-B845-BA58-DEFE746A8346}" type="presOf" srcId="{5423E077-C9C9-2B49-81C5-392C9B6D72CA}" destId="{7FCC4B53-9BA4-F546-ADF4-533FDA66AF2A}" srcOrd="0" destOrd="0" presId="urn:microsoft.com/office/officeart/2009/3/layout/BlockDescendingList"/>
    <dgm:cxn modelId="{1D749FD9-3547-8745-A61E-4BF8BA99B12A}" type="presOf" srcId="{E6BD14C0-4C59-2042-AA9E-C35CAF57D8FF}" destId="{EA7EFCAE-D309-CE46-A940-87D71D1199AE}" srcOrd="0" destOrd="1" presId="urn:microsoft.com/office/officeart/2009/3/layout/BlockDescendingList"/>
    <dgm:cxn modelId="{343E07E1-F03F-7948-9E42-4E46FF7EB2AE}" type="presOf" srcId="{72BA4904-F215-9545-9EFF-A691FD3A2B10}" destId="{9F201B55-536D-2D4C-944D-5ED4A5F81871}" srcOrd="0" destOrd="1" presId="urn:microsoft.com/office/officeart/2009/3/layout/BlockDescendingList"/>
    <dgm:cxn modelId="{6D029A67-1B53-BF4D-99B1-A0D584C90E4B}" type="presParOf" srcId="{91044816-AEFE-F047-8F6F-964CB4E815FC}" destId="{D1A1F10B-92F1-984D-A2BF-5655DAC9E161}" srcOrd="0" destOrd="0" presId="urn:microsoft.com/office/officeart/2009/3/layout/BlockDescendingList"/>
    <dgm:cxn modelId="{2EAAAB8E-D391-944D-9C3C-28AE00982465}" type="presParOf" srcId="{91044816-AEFE-F047-8F6F-964CB4E815FC}" destId="{9F201B55-536D-2D4C-944D-5ED4A5F81871}" srcOrd="1" destOrd="0" presId="urn:microsoft.com/office/officeart/2009/3/layout/BlockDescendingList"/>
    <dgm:cxn modelId="{64C0F397-52DD-EE44-AF0F-29CEED86539C}" type="presParOf" srcId="{91044816-AEFE-F047-8F6F-964CB4E815FC}" destId="{D46B3F6D-8883-9946-9CD8-B10B59C9C106}" srcOrd="2" destOrd="0" presId="urn:microsoft.com/office/officeart/2009/3/layout/BlockDescendingList"/>
    <dgm:cxn modelId="{1F04EE5A-92C9-754A-B9FE-5D12A245CFB7}" type="presParOf" srcId="{D46B3F6D-8883-9946-9CD8-B10B59C9C106}" destId="{7FCF1702-FD64-AB4C-8C10-5A151E9D21EA}" srcOrd="0" destOrd="0" presId="urn:microsoft.com/office/officeart/2009/3/layout/BlockDescendingList"/>
    <dgm:cxn modelId="{603D43CC-FC0B-B44F-BDC1-B592A86CF58A}" type="presParOf" srcId="{91044816-AEFE-F047-8F6F-964CB4E815FC}" destId="{F8C630E4-FF70-0F4D-A781-16E14A1D9560}" srcOrd="3" destOrd="0" presId="urn:microsoft.com/office/officeart/2009/3/layout/BlockDescendingList"/>
    <dgm:cxn modelId="{3A9390CC-CC0C-9D41-B617-CAC473403B3C}" type="presParOf" srcId="{91044816-AEFE-F047-8F6F-964CB4E815FC}" destId="{0D71A4EE-538E-4F4D-87FA-7B6B8E9C5422}" srcOrd="4" destOrd="0" presId="urn:microsoft.com/office/officeart/2009/3/layout/BlockDescendingList"/>
    <dgm:cxn modelId="{2011B870-3DB6-FA4E-9C01-6593C7149C53}" type="presParOf" srcId="{91044816-AEFE-F047-8F6F-964CB4E815FC}" destId="{1A9EC617-6087-6E47-9AB1-1907FA2FA189}" srcOrd="5" destOrd="0" presId="urn:microsoft.com/office/officeart/2009/3/layout/BlockDescendingList"/>
    <dgm:cxn modelId="{842528ED-66CA-4843-8B4B-26536B65008E}" type="presParOf" srcId="{1A9EC617-6087-6E47-9AB1-1907FA2FA189}" destId="{AB38CDEC-1693-454D-B5A5-EE124F6B47BC}" srcOrd="0" destOrd="0" presId="urn:microsoft.com/office/officeart/2009/3/layout/BlockDescendingList"/>
    <dgm:cxn modelId="{6431C7C7-D74A-9043-A86B-D4F977FF46B5}" type="presParOf" srcId="{91044816-AEFE-F047-8F6F-964CB4E815FC}" destId="{35110AA3-D3F5-3F44-B959-96DE280B68EE}" srcOrd="6" destOrd="0" presId="urn:microsoft.com/office/officeart/2009/3/layout/BlockDescendingList"/>
    <dgm:cxn modelId="{8590795D-7D9F-6E4E-A845-D4128700B4E5}" type="presParOf" srcId="{91044816-AEFE-F047-8F6F-964CB4E815FC}" destId="{EA7EFCAE-D309-CE46-A940-87D71D1199AE}" srcOrd="7" destOrd="0" presId="urn:microsoft.com/office/officeart/2009/3/layout/BlockDescendingList"/>
    <dgm:cxn modelId="{49FAC648-AF1F-0C44-808F-06A0BBAB944A}" type="presParOf" srcId="{91044816-AEFE-F047-8F6F-964CB4E815FC}" destId="{31D66CB3-B808-764E-9BB9-D0F9A0963B39}" srcOrd="8" destOrd="0" presId="urn:microsoft.com/office/officeart/2009/3/layout/BlockDescendingList"/>
    <dgm:cxn modelId="{DCAE6A14-8F97-4E43-A0E6-D8A5EEA7B7A8}" type="presParOf" srcId="{31D66CB3-B808-764E-9BB9-D0F9A0963B39}" destId="{F90FC511-F2D6-164F-8996-D2C5E38B30AF}" srcOrd="0" destOrd="0" presId="urn:microsoft.com/office/officeart/2009/3/layout/BlockDescendingList"/>
    <dgm:cxn modelId="{16B8F2F0-C608-024A-A5EB-11289DABDD57}" type="presParOf" srcId="{91044816-AEFE-F047-8F6F-964CB4E815FC}" destId="{CEB5118F-8CC6-1845-87D1-18C154DEE323}" srcOrd="9" destOrd="0" presId="urn:microsoft.com/office/officeart/2009/3/layout/BlockDescendingList"/>
    <dgm:cxn modelId="{1CC4D3E4-B2D7-3C48-9064-0F13B4FD7608}" type="presParOf" srcId="{91044816-AEFE-F047-8F6F-964CB4E815FC}" destId="{7FCC4B53-9BA4-F546-ADF4-533FDA66AF2A}" srcOrd="10" destOrd="0" presId="urn:microsoft.com/office/officeart/2009/3/layout/BlockDescendingList"/>
    <dgm:cxn modelId="{B9597B76-8A0C-B440-ABC2-D477AB14AE51}" type="presParOf" srcId="{91044816-AEFE-F047-8F6F-964CB4E815FC}" destId="{08B28F20-1921-964E-A533-A793C87A0AF8}" srcOrd="11" destOrd="0" presId="urn:microsoft.com/office/officeart/2009/3/layout/BlockDescendingList"/>
    <dgm:cxn modelId="{7660CDAE-A285-8443-BD71-148B96D7C190}" type="presParOf" srcId="{08B28F20-1921-964E-A533-A793C87A0AF8}" destId="{9269FE5F-0FF5-8C46-B1E8-BC55FC130BC1}" srcOrd="0" destOrd="0" presId="urn:microsoft.com/office/officeart/2009/3/layout/BlockDescendingList"/>
  </dgm:cxnLst>
  <dgm:bg/>
  <dgm:whole>
    <a:effectLst>
      <a:reflection blurRad="6350" stA="52000" endA="300" endPos="3500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FC511-F2D6-164F-8996-D2C5E38B30AF}">
      <dsp:nvSpPr>
        <dsp:cNvPr id="0" name=""/>
        <dsp:cNvSpPr/>
      </dsp:nvSpPr>
      <dsp:spPr>
        <a:xfrm>
          <a:off x="3556643" y="950527"/>
          <a:ext cx="1470448" cy="2796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97155" bIns="2159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62,389 customers</a:t>
          </a:r>
          <a:endParaRPr lang="pt-PT" sz="17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 rot="16200000">
        <a:off x="3582159" y="2017773"/>
        <a:ext cx="2516808" cy="382316"/>
      </dsp:txXfrm>
    </dsp:sp>
    <dsp:sp modelId="{AB38CDEC-1693-454D-B5A5-EE124F6B47BC}">
      <dsp:nvSpPr>
        <dsp:cNvPr id="0" name=""/>
        <dsp:cNvSpPr/>
      </dsp:nvSpPr>
      <dsp:spPr>
        <a:xfrm>
          <a:off x="1954380" y="478543"/>
          <a:ext cx="1470448" cy="3268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97155" bIns="2159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15,323 customers</a:t>
          </a:r>
          <a:endParaRPr lang="pt-PT" sz="17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 rot="16200000">
        <a:off x="1767504" y="1758182"/>
        <a:ext cx="2941593" cy="382316"/>
      </dsp:txXfrm>
    </dsp:sp>
    <dsp:sp modelId="{9269FE5F-0FF5-8C46-B1E8-BC55FC130BC1}">
      <dsp:nvSpPr>
        <dsp:cNvPr id="0" name=""/>
        <dsp:cNvSpPr/>
      </dsp:nvSpPr>
      <dsp:spPr>
        <a:xfrm>
          <a:off x="5126123" y="1412809"/>
          <a:ext cx="1470448" cy="23341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97155" bIns="2159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2,621 customers</a:t>
          </a:r>
          <a:endParaRPr lang="pt-PT" sz="17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 rot="16200000">
        <a:off x="5359666" y="2272028"/>
        <a:ext cx="2100754" cy="382316"/>
      </dsp:txXfrm>
    </dsp:sp>
    <dsp:sp modelId="{7FCF1702-FD64-AB4C-8C10-5A151E9D21EA}">
      <dsp:nvSpPr>
        <dsp:cNvPr id="0" name=""/>
        <dsp:cNvSpPr/>
      </dsp:nvSpPr>
      <dsp:spPr>
        <a:xfrm>
          <a:off x="347336" y="33797"/>
          <a:ext cx="1470448" cy="3713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0" rIns="97155" bIns="21590" numCol="1" spcCol="1270" anchor="ctr" anchorCtr="0">
          <a:noAutofit/>
          <a:scene3d>
            <a:camera prst="orthographicFront"/>
            <a:lightRig rig="soft" dir="t">
              <a:rot lat="0" lon="0" rev="15600000"/>
            </a:lightRig>
          </a:scene3d>
          <a:sp3d extrusionH="57150" prstMaterial="softEdge">
            <a:bevelT w="25400" h="38100"/>
          </a:sp3d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cap="none" spc="5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24,940 customers</a:t>
          </a:r>
          <a:endParaRPr lang="pt-PT" sz="1700" b="1" kern="1200" cap="none" spc="50" dirty="0">
            <a:ln w="0"/>
            <a:solidFill>
              <a:schemeClr val="bg2"/>
            </a:solidFill>
            <a:effectLst>
              <a:innerShdw blurRad="63500" dist="50800" dir="13500000">
                <a:srgbClr val="000000">
                  <a:alpha val="50000"/>
                </a:srgbClr>
              </a:innerShdw>
            </a:effectLst>
          </a:endParaRPr>
        </a:p>
      </dsp:txBody>
      <dsp:txXfrm rot="16200000">
        <a:off x="-39675" y="1513571"/>
        <a:ext cx="3341865" cy="382316"/>
      </dsp:txXfrm>
    </dsp:sp>
    <dsp:sp modelId="{9F201B55-536D-2D4C-944D-5ED4A5F81871}">
      <dsp:nvSpPr>
        <dsp:cNvPr id="0" name=""/>
        <dsp:cNvSpPr/>
      </dsp:nvSpPr>
      <dsp:spPr>
        <a:xfrm>
          <a:off x="294085" y="67594"/>
          <a:ext cx="1281564" cy="37310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1</a:t>
          </a:r>
          <a:r>
            <a:rPr lang="pt-PT" sz="1300" b="1" kern="1200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st</a:t>
          </a:r>
          <a:r>
            <a:rPr lang="pt-PT" sz="13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300" b="1" kern="1200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Fresh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vegetables</a:t>
          </a:r>
          <a:endParaRPr lang="pt-PT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4085" y="67594"/>
        <a:ext cx="1281564" cy="3731093"/>
      </dsp:txXfrm>
    </dsp:sp>
    <dsp:sp modelId="{0D71A4EE-538E-4F4D-87FA-7B6B8E9C5422}">
      <dsp:nvSpPr>
        <dsp:cNvPr id="0" name=""/>
        <dsp:cNvSpPr/>
      </dsp:nvSpPr>
      <dsp:spPr>
        <a:xfrm>
          <a:off x="1954380" y="478543"/>
          <a:ext cx="1044018" cy="32863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2</a:t>
          </a:r>
          <a:r>
            <a:rPr lang="pt-PT" sz="1300" b="1" kern="1200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nd</a:t>
          </a:r>
          <a:r>
            <a:rPr lang="pt-PT" sz="13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300" b="1" kern="1200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Fresh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fruits</a:t>
          </a:r>
          <a:endParaRPr lang="pt-PT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54380" y="478543"/>
        <a:ext cx="1044018" cy="3286346"/>
      </dsp:txXfrm>
    </dsp:sp>
    <dsp:sp modelId="{EA7EFCAE-D309-CE46-A940-87D71D1199AE}">
      <dsp:nvSpPr>
        <dsp:cNvPr id="0" name=""/>
        <dsp:cNvSpPr/>
      </dsp:nvSpPr>
      <dsp:spPr>
        <a:xfrm>
          <a:off x="3556643" y="950527"/>
          <a:ext cx="1044018" cy="28143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3</a:t>
          </a:r>
          <a:r>
            <a:rPr lang="pt-PT" sz="1700" b="1" kern="1200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rd</a:t>
          </a:r>
          <a:r>
            <a:rPr lang="pt-PT" sz="17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700" b="1" kern="1200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First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necessity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products</a:t>
          </a:r>
          <a:endParaRPr lang="pt-PT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56643" y="950527"/>
        <a:ext cx="1044018" cy="2814363"/>
      </dsp:txXfrm>
    </dsp:sp>
    <dsp:sp modelId="{7FCC4B53-9BA4-F546-ADF4-533FDA66AF2A}">
      <dsp:nvSpPr>
        <dsp:cNvPr id="0" name=""/>
        <dsp:cNvSpPr/>
      </dsp:nvSpPr>
      <dsp:spPr>
        <a:xfrm>
          <a:off x="5126123" y="1412809"/>
          <a:ext cx="1044018" cy="233603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4</a:t>
          </a:r>
          <a:r>
            <a:rPr lang="pt-PT" sz="1800" b="1" kern="1200" cap="none" spc="0" baseline="3000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th</a:t>
          </a:r>
          <a:r>
            <a:rPr lang="pt-PT" sz="1800" b="1" kern="1200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 Group</a:t>
          </a:r>
          <a:endParaRPr lang="pt-PT" sz="1800" b="1" kern="1200" cap="none" spc="0" dirty="0">
            <a:ln w="13462">
              <a:solidFill>
                <a:schemeClr val="bg1"/>
              </a:solidFill>
              <a:prstDash val="solid"/>
            </a:ln>
            <a:solidFill>
              <a:schemeClr val="tx1">
                <a:lumMod val="85000"/>
                <a:lumOff val="15000"/>
              </a:schemeClr>
            </a:solidFill>
            <a:effectLst>
              <a:outerShdw dist="38100" dir="2700000" algn="bl" rotWithShape="0">
                <a:schemeClr val="accent5"/>
              </a:outerShdw>
            </a:effectLst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endParaRPr lang="pt-PT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Seltzer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Sparkling</a:t>
          </a:r>
          <a:r>
            <a:rPr lang="pt-PT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pt-PT" sz="1600" b="0" kern="1200" cap="none" spc="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water</a:t>
          </a:r>
          <a:endParaRPr lang="pt-PT" sz="16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26123" y="1412809"/>
        <a:ext cx="1044018" cy="2336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9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4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8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1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7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0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20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4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96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136">
            <a:extLst>
              <a:ext uri="{FF2B5EF4-FFF2-40B4-BE49-F238E27FC236}">
                <a16:creationId xmlns:a16="http://schemas.microsoft.com/office/drawing/2014/main" id="{8FC9AC9F-D569-4C26-BCA6-CA893D79A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584692FC-7F0C-4A59-822E-FE27A116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E115B-6992-2748-A1CC-9F0836C9E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181" y="1554630"/>
            <a:ext cx="5015638" cy="196977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Instacart Market Basket Analysis</a:t>
            </a:r>
            <a:endParaRPr lang="pt-PT" sz="5400" dirty="0"/>
          </a:p>
        </p:txBody>
      </p:sp>
      <p:sp>
        <p:nvSpPr>
          <p:cNvPr id="70" name="Caixa de Texto 10">
            <a:extLst>
              <a:ext uri="{FF2B5EF4-FFF2-40B4-BE49-F238E27FC236}">
                <a16:creationId xmlns:a16="http://schemas.microsoft.com/office/drawing/2014/main" id="{8297986C-C7F6-3A43-B1B5-7AD3502546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51275" y="3429413"/>
            <a:ext cx="5015638" cy="993670"/>
          </a:xfrm>
          <a:prstGeom prst="rect">
            <a:avLst/>
          </a:prstGeom>
        </p:spPr>
        <p:txBody>
          <a:bodyPr rot="0" spcFirstLastPara="0" vert="horz" lIns="457200" tIns="457200" rIns="0" bIns="0" numCol="1" spcCol="0" rtlCol="0" fromWordArt="0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</a:pPr>
            <a:r>
              <a:rPr lang="pt-PT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 Sofia Silva, </a:t>
            </a:r>
            <a:r>
              <a:rPr lang="pt-PT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number</a:t>
            </a:r>
            <a:r>
              <a:rPr lang="pt-PT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20200220</a:t>
            </a:r>
          </a:p>
          <a:p>
            <a:pPr>
              <a:lnSpc>
                <a:spcPct val="110000"/>
              </a:lnSpc>
            </a:pPr>
            <a:r>
              <a:rPr lang="pt-PT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José Francisco Alves, </a:t>
            </a:r>
            <a:r>
              <a:rPr lang="pt-PT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number</a:t>
            </a:r>
            <a:r>
              <a:rPr lang="pt-PT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20200653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Miguel Nunes, number: 20200615</a:t>
            </a:r>
            <a:endParaRPr lang="pt-PT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Mohammadali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Gharghi</a:t>
            </a:r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number: 20200997</a:t>
            </a:r>
            <a:endParaRPr lang="pt-PT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pt-PT" sz="7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BE0DAAE-BF9F-2E43-9AB8-FD85D6EC9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r="14325"/>
          <a:stretch/>
        </p:blipFill>
        <p:spPr bwMode="auto">
          <a:xfrm>
            <a:off x="1" y="10"/>
            <a:ext cx="3041003" cy="6857990"/>
          </a:xfrm>
          <a:custGeom>
            <a:avLst/>
            <a:gdLst/>
            <a:ahLst/>
            <a:cxnLst/>
            <a:rect l="l" t="t" r="r" b="b"/>
            <a:pathLst>
              <a:path w="3041003" h="6858000">
                <a:moveTo>
                  <a:pt x="0" y="0"/>
                </a:moveTo>
                <a:lnTo>
                  <a:pt x="3004565" y="0"/>
                </a:lnTo>
                <a:lnTo>
                  <a:pt x="3004599" y="3068"/>
                </a:lnTo>
                <a:cubicBezTo>
                  <a:pt x="3015328" y="1163957"/>
                  <a:pt x="2989577" y="3242012"/>
                  <a:pt x="3023912" y="3857732"/>
                </a:cubicBezTo>
                <a:cubicBezTo>
                  <a:pt x="3054432" y="4268212"/>
                  <a:pt x="3039172" y="5465446"/>
                  <a:pt x="3016282" y="6617070"/>
                </a:cubicBezTo>
                <a:lnTo>
                  <a:pt x="301129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5037414" y="317452"/>
            <a:ext cx="2117174" cy="588806"/>
            <a:chOff x="4549904" y="5078157"/>
            <a:chExt cx="3023338" cy="840818"/>
          </a:xfrm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3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4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5051981" y="5372723"/>
            <a:ext cx="2088038" cy="719230"/>
            <a:chOff x="4532666" y="505937"/>
            <a:chExt cx="2981730" cy="1027064"/>
          </a:xfrm>
        </p:grpSpPr>
        <p:sp>
          <p:nvSpPr>
            <p:cNvPr id="14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EE247B21-23EA-2D46-A1B7-C5C9CFBB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123" y="20093"/>
            <a:ext cx="1506875" cy="15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B44238B-EBBB-42C7-8436-F3AD28457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4E063E43-006A-4DF0-8B52-F1C013C29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36446"/>
          </a:xfrm>
          <a:custGeom>
            <a:avLst/>
            <a:gdLst>
              <a:gd name="connsiteX0" fmla="*/ 0 w 12192000"/>
              <a:gd name="connsiteY0" fmla="*/ 0 h 2636446"/>
              <a:gd name="connsiteX1" fmla="*/ 12192000 w 12192000"/>
              <a:gd name="connsiteY1" fmla="*/ 0 h 2636446"/>
              <a:gd name="connsiteX2" fmla="*/ 12192000 w 12192000"/>
              <a:gd name="connsiteY2" fmla="*/ 2636446 h 2636446"/>
              <a:gd name="connsiteX3" fmla="*/ 12161959 w 12192000"/>
              <a:gd name="connsiteY3" fmla="*/ 2636321 h 2636446"/>
              <a:gd name="connsiteX4" fmla="*/ 9082970 w 12192000"/>
              <a:gd name="connsiteY4" fmla="*/ 2558342 h 2636446"/>
              <a:gd name="connsiteX5" fmla="*/ 6291262 w 12192000"/>
              <a:gd name="connsiteY5" fmla="*/ 2621139 h 2636446"/>
              <a:gd name="connsiteX6" fmla="*/ 3687760 w 12192000"/>
              <a:gd name="connsiteY6" fmla="*/ 2574042 h 2636446"/>
              <a:gd name="connsiteX7" fmla="*/ 59426 w 12192000"/>
              <a:gd name="connsiteY7" fmla="*/ 2597360 h 2636446"/>
              <a:gd name="connsiteX8" fmla="*/ 0 w 12192000"/>
              <a:gd name="connsiteY8" fmla="*/ 2594824 h 263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636446">
                <a:moveTo>
                  <a:pt x="0" y="0"/>
                </a:moveTo>
                <a:lnTo>
                  <a:pt x="12192000" y="0"/>
                </a:lnTo>
                <a:lnTo>
                  <a:pt x="12192000" y="2636446"/>
                </a:lnTo>
                <a:lnTo>
                  <a:pt x="12161959" y="2636321"/>
                </a:lnTo>
                <a:cubicBezTo>
                  <a:pt x="11727949" y="2634079"/>
                  <a:pt x="10586650" y="2622120"/>
                  <a:pt x="9082970" y="2558342"/>
                </a:cubicBezTo>
                <a:cubicBezTo>
                  <a:pt x="8220364" y="2511245"/>
                  <a:pt x="7247971" y="2621139"/>
                  <a:pt x="6291262" y="2621139"/>
                </a:cubicBezTo>
                <a:cubicBezTo>
                  <a:pt x="5632546" y="2621139"/>
                  <a:pt x="4315111" y="2574042"/>
                  <a:pt x="3687760" y="2574042"/>
                </a:cubicBezTo>
                <a:cubicBezTo>
                  <a:pt x="1699845" y="2574042"/>
                  <a:pt x="633411" y="2615497"/>
                  <a:pt x="59426" y="2597360"/>
                </a:cubicBezTo>
                <a:lnTo>
                  <a:pt x="0" y="2594824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95D2880-6A08-5D42-949C-81EA5D21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74" y="663040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 dirty="0"/>
              <a:t>Presentation Structure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372028A-F4BA-46AA-BB92-FC98141C4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1608" y="671426"/>
            <a:ext cx="2180393" cy="2972339"/>
          </a:xfrm>
          <a:custGeom>
            <a:avLst/>
            <a:gdLst>
              <a:gd name="connsiteX0" fmla="*/ 1400088 w 2180393"/>
              <a:gd name="connsiteY0" fmla="*/ 850 h 2972339"/>
              <a:gd name="connsiteX1" fmla="*/ 1564820 w 2180393"/>
              <a:gd name="connsiteY1" fmla="*/ 140951 h 2972339"/>
              <a:gd name="connsiteX2" fmla="*/ 1610980 w 2180393"/>
              <a:gd name="connsiteY2" fmla="*/ 245364 h 2972339"/>
              <a:gd name="connsiteX3" fmla="*/ 1686609 w 2180393"/>
              <a:gd name="connsiteY3" fmla="*/ 552617 h 2972339"/>
              <a:gd name="connsiteX4" fmla="*/ 1734955 w 2180393"/>
              <a:gd name="connsiteY4" fmla="*/ 864590 h 2972339"/>
              <a:gd name="connsiteX5" fmla="*/ 2125123 w 2180393"/>
              <a:gd name="connsiteY5" fmla="*/ 639922 h 2972339"/>
              <a:gd name="connsiteX6" fmla="*/ 2180393 w 2180393"/>
              <a:gd name="connsiteY6" fmla="*/ 608096 h 2972339"/>
              <a:gd name="connsiteX7" fmla="*/ 2180393 w 2180393"/>
              <a:gd name="connsiteY7" fmla="*/ 1353285 h 2972339"/>
              <a:gd name="connsiteX8" fmla="*/ 2151774 w 2180393"/>
              <a:gd name="connsiteY8" fmla="*/ 1371544 h 2972339"/>
              <a:gd name="connsiteX9" fmla="*/ 2007201 w 2180393"/>
              <a:gd name="connsiteY9" fmla="*/ 1463785 h 2972339"/>
              <a:gd name="connsiteX10" fmla="*/ 2114902 w 2180393"/>
              <a:gd name="connsiteY10" fmla="*/ 1491649 h 2972339"/>
              <a:gd name="connsiteX11" fmla="*/ 2180393 w 2180393"/>
              <a:gd name="connsiteY11" fmla="*/ 1508592 h 2972339"/>
              <a:gd name="connsiteX12" fmla="*/ 2180393 w 2180393"/>
              <a:gd name="connsiteY12" fmla="*/ 2169111 h 2972339"/>
              <a:gd name="connsiteX13" fmla="*/ 2074192 w 2180393"/>
              <a:gd name="connsiteY13" fmla="*/ 2143448 h 2972339"/>
              <a:gd name="connsiteX14" fmla="*/ 1764757 w 2180393"/>
              <a:gd name="connsiteY14" fmla="*/ 2011520 h 2972339"/>
              <a:gd name="connsiteX15" fmla="*/ 1788238 w 2180393"/>
              <a:gd name="connsiteY15" fmla="*/ 2277215 h 2972339"/>
              <a:gd name="connsiteX16" fmla="*/ 1790306 w 2180393"/>
              <a:gd name="connsiteY16" fmla="*/ 2614053 h 2972339"/>
              <a:gd name="connsiteX17" fmla="*/ 1729637 w 2180393"/>
              <a:gd name="connsiteY17" fmla="*/ 2815626 h 2972339"/>
              <a:gd name="connsiteX18" fmla="*/ 1622806 w 2180393"/>
              <a:gd name="connsiteY18" fmla="*/ 2912786 h 2972339"/>
              <a:gd name="connsiteX19" fmla="*/ 1424688 w 2180393"/>
              <a:gd name="connsiteY19" fmla="*/ 2969538 h 2972339"/>
              <a:gd name="connsiteX20" fmla="*/ 1130679 w 2180393"/>
              <a:gd name="connsiteY20" fmla="*/ 2829322 h 2972339"/>
              <a:gd name="connsiteX21" fmla="*/ 1082217 w 2180393"/>
              <a:gd name="connsiteY21" fmla="*/ 2646628 h 2972339"/>
              <a:gd name="connsiteX22" fmla="*/ 1096958 w 2180393"/>
              <a:gd name="connsiteY22" fmla="*/ 2082085 h 2972339"/>
              <a:gd name="connsiteX23" fmla="*/ 801449 w 2180393"/>
              <a:gd name="connsiteY23" fmla="*/ 2290564 h 2972339"/>
              <a:gd name="connsiteX24" fmla="*/ 724319 w 2180393"/>
              <a:gd name="connsiteY24" fmla="*/ 2332006 h 2972339"/>
              <a:gd name="connsiteX25" fmla="*/ 674473 w 2180393"/>
              <a:gd name="connsiteY25" fmla="*/ 2368729 h 2972339"/>
              <a:gd name="connsiteX26" fmla="*/ 409932 w 2180393"/>
              <a:gd name="connsiteY26" fmla="*/ 2431353 h 2972339"/>
              <a:gd name="connsiteX27" fmla="*/ 260626 w 2180393"/>
              <a:gd name="connsiteY27" fmla="*/ 2282964 h 2972339"/>
              <a:gd name="connsiteX28" fmla="*/ 210896 w 2180393"/>
              <a:gd name="connsiteY28" fmla="*/ 2190408 h 2972339"/>
              <a:gd name="connsiteX29" fmla="*/ 186148 w 2180393"/>
              <a:gd name="connsiteY29" fmla="*/ 2014851 h 2972339"/>
              <a:gd name="connsiteX30" fmla="*/ 309671 w 2180393"/>
              <a:gd name="connsiteY30" fmla="*/ 1819265 h 2972339"/>
              <a:gd name="connsiteX31" fmla="*/ 751151 w 2180393"/>
              <a:gd name="connsiteY31" fmla="*/ 1512475 h 2972339"/>
              <a:gd name="connsiteX32" fmla="*/ 486727 w 2180393"/>
              <a:gd name="connsiteY32" fmla="*/ 1445820 h 2972339"/>
              <a:gd name="connsiteX33" fmla="*/ 157147 w 2180393"/>
              <a:gd name="connsiteY33" fmla="*/ 1294897 h 2972339"/>
              <a:gd name="connsiteX34" fmla="*/ 27986 w 2180393"/>
              <a:gd name="connsiteY34" fmla="*/ 1165503 h 2972339"/>
              <a:gd name="connsiteX35" fmla="*/ 40076 w 2180393"/>
              <a:gd name="connsiteY35" fmla="*/ 910514 h 2972339"/>
              <a:gd name="connsiteX36" fmla="*/ 237161 w 2180393"/>
              <a:gd name="connsiteY36" fmla="*/ 685343 h 2972339"/>
              <a:gd name="connsiteX37" fmla="*/ 397290 w 2180393"/>
              <a:gd name="connsiteY37" fmla="*/ 668881 h 2972339"/>
              <a:gd name="connsiteX38" fmla="*/ 1077863 w 2180393"/>
              <a:gd name="connsiteY38" fmla="*/ 899583 h 2972339"/>
              <a:gd name="connsiteX39" fmla="*/ 991644 w 2180393"/>
              <a:gd name="connsiteY39" fmla="*/ 498623 h 2972339"/>
              <a:gd name="connsiteX40" fmla="*/ 975301 w 2180393"/>
              <a:gd name="connsiteY40" fmla="*/ 209214 h 2972339"/>
              <a:gd name="connsiteX41" fmla="*/ 1147404 w 2180393"/>
              <a:gd name="connsiteY41" fmla="*/ 67043 h 2972339"/>
              <a:gd name="connsiteX42" fmla="*/ 1400088 w 2180393"/>
              <a:gd name="connsiteY42" fmla="*/ 850 h 297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180393" h="2972339">
                <a:moveTo>
                  <a:pt x="1400088" y="850"/>
                </a:moveTo>
                <a:cubicBezTo>
                  <a:pt x="1462942" y="6837"/>
                  <a:pt x="1515090" y="48395"/>
                  <a:pt x="1564820" y="140951"/>
                </a:cubicBezTo>
                <a:cubicBezTo>
                  <a:pt x="1589684" y="187229"/>
                  <a:pt x="1606261" y="218081"/>
                  <a:pt x="1610980" y="245364"/>
                </a:cubicBezTo>
                <a:cubicBezTo>
                  <a:pt x="1632277" y="303499"/>
                  <a:pt x="1652422" y="322494"/>
                  <a:pt x="1686609" y="552617"/>
                </a:cubicBezTo>
                <a:cubicBezTo>
                  <a:pt x="1729085" y="798166"/>
                  <a:pt x="1731503" y="747168"/>
                  <a:pt x="1734955" y="864590"/>
                </a:cubicBezTo>
                <a:cubicBezTo>
                  <a:pt x="1928527" y="753127"/>
                  <a:pt x="2049509" y="683462"/>
                  <a:pt x="2125123" y="639922"/>
                </a:cubicBezTo>
                <a:lnTo>
                  <a:pt x="2180393" y="608096"/>
                </a:lnTo>
                <a:lnTo>
                  <a:pt x="2180393" y="1353285"/>
                </a:lnTo>
                <a:lnTo>
                  <a:pt x="2151774" y="1371544"/>
                </a:lnTo>
                <a:cubicBezTo>
                  <a:pt x="2007201" y="1463785"/>
                  <a:pt x="2007201" y="1463785"/>
                  <a:pt x="2007201" y="1463785"/>
                </a:cubicBezTo>
                <a:cubicBezTo>
                  <a:pt x="2045442" y="1473678"/>
                  <a:pt x="2081292" y="1482953"/>
                  <a:pt x="2114902" y="1491649"/>
                </a:cubicBezTo>
                <a:lnTo>
                  <a:pt x="2180393" y="1508592"/>
                </a:lnTo>
                <a:lnTo>
                  <a:pt x="2180393" y="2169111"/>
                </a:lnTo>
                <a:lnTo>
                  <a:pt x="2074192" y="2143448"/>
                </a:lnTo>
                <a:cubicBezTo>
                  <a:pt x="1928338" y="2112480"/>
                  <a:pt x="1776614" y="2015089"/>
                  <a:pt x="1764757" y="2011520"/>
                </a:cubicBezTo>
                <a:cubicBezTo>
                  <a:pt x="1765908" y="2050661"/>
                  <a:pt x="1777648" y="2183508"/>
                  <a:pt x="1788238" y="2277215"/>
                </a:cubicBezTo>
                <a:cubicBezTo>
                  <a:pt x="1777531" y="2312786"/>
                  <a:pt x="1801129" y="2449203"/>
                  <a:pt x="1790306" y="2614053"/>
                </a:cubicBezTo>
                <a:cubicBezTo>
                  <a:pt x="1783052" y="2767046"/>
                  <a:pt x="1758187" y="2720768"/>
                  <a:pt x="1729637" y="2815626"/>
                </a:cubicBezTo>
                <a:cubicBezTo>
                  <a:pt x="1718930" y="2851197"/>
                  <a:pt x="1684510" y="2879632"/>
                  <a:pt x="1622806" y="2912786"/>
                </a:cubicBezTo>
                <a:cubicBezTo>
                  <a:pt x="1557534" y="2957797"/>
                  <a:pt x="1491111" y="2963668"/>
                  <a:pt x="1424688" y="2969538"/>
                </a:cubicBezTo>
                <a:cubicBezTo>
                  <a:pt x="1303699" y="2984849"/>
                  <a:pt x="1188697" y="2937304"/>
                  <a:pt x="1130679" y="2829322"/>
                </a:cubicBezTo>
                <a:cubicBezTo>
                  <a:pt x="1105814" y="2783044"/>
                  <a:pt x="1096375" y="2728478"/>
                  <a:pt x="1082217" y="2646628"/>
                </a:cubicBezTo>
                <a:cubicBezTo>
                  <a:pt x="1124008" y="2335922"/>
                  <a:pt x="1108582" y="2344211"/>
                  <a:pt x="1096958" y="2082085"/>
                </a:cubicBezTo>
                <a:cubicBezTo>
                  <a:pt x="801449" y="2290564"/>
                  <a:pt x="801449" y="2290564"/>
                  <a:pt x="801449" y="2290564"/>
                </a:cubicBezTo>
                <a:cubicBezTo>
                  <a:pt x="774166" y="2295284"/>
                  <a:pt x="743314" y="2311861"/>
                  <a:pt x="724319" y="2332006"/>
                </a:cubicBezTo>
                <a:cubicBezTo>
                  <a:pt x="708893" y="2340295"/>
                  <a:pt x="689899" y="2360441"/>
                  <a:pt x="674473" y="2368729"/>
                </a:cubicBezTo>
                <a:cubicBezTo>
                  <a:pt x="551066" y="2435037"/>
                  <a:pt x="469217" y="2449196"/>
                  <a:pt x="409932" y="2431353"/>
                </a:cubicBezTo>
                <a:cubicBezTo>
                  <a:pt x="354215" y="2401652"/>
                  <a:pt x="302067" y="2360094"/>
                  <a:pt x="260626" y="2282964"/>
                </a:cubicBezTo>
                <a:cubicBezTo>
                  <a:pt x="264195" y="2271106"/>
                  <a:pt x="244049" y="2252112"/>
                  <a:pt x="210896" y="2190408"/>
                </a:cubicBezTo>
                <a:cubicBezTo>
                  <a:pt x="186031" y="2144130"/>
                  <a:pt x="176592" y="2089563"/>
                  <a:pt x="186148" y="2014851"/>
                </a:cubicBezTo>
                <a:cubicBezTo>
                  <a:pt x="195703" y="1940139"/>
                  <a:pt x="240830" y="1876133"/>
                  <a:pt x="309671" y="1819265"/>
                </a:cubicBezTo>
                <a:cubicBezTo>
                  <a:pt x="751151" y="1512475"/>
                  <a:pt x="751151" y="1512475"/>
                  <a:pt x="751151" y="1512475"/>
                </a:cubicBezTo>
                <a:cubicBezTo>
                  <a:pt x="629012" y="1488645"/>
                  <a:pt x="640869" y="1492213"/>
                  <a:pt x="486727" y="1445820"/>
                </a:cubicBezTo>
                <a:cubicBezTo>
                  <a:pt x="324296" y="1384000"/>
                  <a:pt x="209294" y="1336455"/>
                  <a:pt x="157147" y="1294897"/>
                </a:cubicBezTo>
                <a:cubicBezTo>
                  <a:pt x="93142" y="1249770"/>
                  <a:pt x="52851" y="1211781"/>
                  <a:pt x="27986" y="1165503"/>
                </a:cubicBezTo>
                <a:cubicBezTo>
                  <a:pt x="-17024" y="1100230"/>
                  <a:pt x="-3900" y="1013661"/>
                  <a:pt x="40076" y="910514"/>
                </a:cubicBezTo>
                <a:cubicBezTo>
                  <a:pt x="87621" y="795511"/>
                  <a:pt x="160031" y="726785"/>
                  <a:pt x="237161" y="685343"/>
                </a:cubicBezTo>
                <a:cubicBezTo>
                  <a:pt x="298864" y="652189"/>
                  <a:pt x="338004" y="651038"/>
                  <a:pt x="397290" y="668881"/>
                </a:cubicBezTo>
                <a:cubicBezTo>
                  <a:pt x="1077863" y="899583"/>
                  <a:pt x="1077863" y="899583"/>
                  <a:pt x="1077863" y="899583"/>
                </a:cubicBezTo>
                <a:cubicBezTo>
                  <a:pt x="991644" y="498623"/>
                  <a:pt x="991644" y="498623"/>
                  <a:pt x="991644" y="498623"/>
                </a:cubicBezTo>
                <a:cubicBezTo>
                  <a:pt x="940764" y="366927"/>
                  <a:pt x="942031" y="276789"/>
                  <a:pt x="975301" y="209214"/>
                </a:cubicBezTo>
                <a:cubicBezTo>
                  <a:pt x="1008571" y="141639"/>
                  <a:pt x="1073843" y="96628"/>
                  <a:pt x="1147404" y="67043"/>
                </a:cubicBezTo>
                <a:cubicBezTo>
                  <a:pt x="1251816" y="20880"/>
                  <a:pt x="1337234" y="-5136"/>
                  <a:pt x="1400088" y="850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1015A4-6AE5-804F-9C25-09D0FEFC9477}"/>
              </a:ext>
            </a:extLst>
          </p:cNvPr>
          <p:cNvSpPr/>
          <p:nvPr/>
        </p:nvSpPr>
        <p:spPr>
          <a:xfrm>
            <a:off x="-1" y="1376737"/>
            <a:ext cx="7839180" cy="548126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PT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86DCBC9-A994-4B4D-BCE5-CA6ACEFC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7" y="0"/>
            <a:ext cx="4576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4B3BC5-B8B6-D941-9439-58E49113C47D}"/>
              </a:ext>
            </a:extLst>
          </p:cNvPr>
          <p:cNvSpPr txBox="1"/>
          <p:nvPr/>
        </p:nvSpPr>
        <p:spPr>
          <a:xfrm>
            <a:off x="546633" y="1570943"/>
            <a:ext cx="5960911" cy="52076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pt-PT" sz="2000" b="1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Business </a:t>
            </a:r>
            <a:r>
              <a:rPr lang="pt-PT" sz="2000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Goals</a:t>
            </a:r>
            <a:endParaRPr lang="pt-PT" sz="2000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shopping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speaking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shopper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assigned</a:t>
            </a:r>
            <a:endParaRPr lang="pt-PT" sz="1400" dirty="0">
              <a:ln/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store’s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layout,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promotional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programs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marketing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pt-PT" sz="1400" dirty="0">
              <a:ln/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pt-PT" sz="2000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Answering</a:t>
            </a:r>
            <a:r>
              <a:rPr lang="pt-PT" sz="2000" b="1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PT" sz="2000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pt-PT" sz="2000" b="1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PT" sz="2000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topics</a:t>
            </a:r>
            <a:endParaRPr lang="pt-PT" sz="2000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sz="1400" dirty="0" err="1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business?</a:t>
            </a: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types of products should have an extended amount of product offerings?</a:t>
            </a:r>
            <a:endParaRPr lang="pt-PT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types of products can be seen as substitutes?</a:t>
            </a:r>
            <a:endParaRPr lang="pt-PT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items are complementary?</a:t>
            </a:r>
            <a:endParaRPr lang="pt-PT" b="1" dirty="0">
              <a:ln/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Seta para a Direita 66">
            <a:extLst>
              <a:ext uri="{FF2B5EF4-FFF2-40B4-BE49-F238E27FC236}">
                <a16:creationId xmlns:a16="http://schemas.microsoft.com/office/drawing/2014/main" id="{036145CF-2519-3445-85BD-5EA216CBFD43}"/>
              </a:ext>
            </a:extLst>
          </p:cNvPr>
          <p:cNvSpPr/>
          <p:nvPr/>
        </p:nvSpPr>
        <p:spPr>
          <a:xfrm>
            <a:off x="6544137" y="5534155"/>
            <a:ext cx="709401" cy="42794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8" name="Seta para a Direita 67">
            <a:extLst>
              <a:ext uri="{FF2B5EF4-FFF2-40B4-BE49-F238E27FC236}">
                <a16:creationId xmlns:a16="http://schemas.microsoft.com/office/drawing/2014/main" id="{9DB74597-0001-FE4C-B0C5-645A894AA702}"/>
              </a:ext>
            </a:extLst>
          </p:cNvPr>
          <p:cNvSpPr/>
          <p:nvPr/>
        </p:nvSpPr>
        <p:spPr>
          <a:xfrm>
            <a:off x="6544137" y="6030945"/>
            <a:ext cx="801384" cy="69401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111595-61AE-8A44-B13B-FD992F3A4F37}"/>
              </a:ext>
            </a:extLst>
          </p:cNvPr>
          <p:cNvSpPr txBox="1"/>
          <p:nvPr/>
        </p:nvSpPr>
        <p:spPr>
          <a:xfrm>
            <a:off x="7610862" y="4518898"/>
            <a:ext cx="4576764" cy="233910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P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Data </a:t>
            </a:r>
            <a:r>
              <a:rPr lang="pt-PT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Mining</a:t>
            </a:r>
            <a:r>
              <a:rPr lang="pt-PT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sz="2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als</a:t>
            </a:r>
            <a:endParaRPr lang="pt-PT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endParaRPr lang="pt-PT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Customer’s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data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behaviour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analysis</a:t>
            </a:r>
            <a:endParaRPr lang="pt-PT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Customer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segmentation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with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K-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Means</a:t>
            </a:r>
            <a:endParaRPr lang="pt-PT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Market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Basket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Analysis</a:t>
            </a:r>
            <a:r>
              <a:rPr lang="pt-PT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(MBA)</a:t>
            </a:r>
            <a:r>
              <a:rPr lang="pt-PT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endParaRPr lang="pt-PT" dirty="0"/>
          </a:p>
        </p:txBody>
      </p:sp>
      <p:sp>
        <p:nvSpPr>
          <p:cNvPr id="69" name="Seta para a Direita 68">
            <a:extLst>
              <a:ext uri="{FF2B5EF4-FFF2-40B4-BE49-F238E27FC236}">
                <a16:creationId xmlns:a16="http://schemas.microsoft.com/office/drawing/2014/main" id="{A150B330-B112-E84B-83A1-FFB86CD41112}"/>
              </a:ext>
            </a:extLst>
          </p:cNvPr>
          <p:cNvSpPr/>
          <p:nvPr/>
        </p:nvSpPr>
        <p:spPr>
          <a:xfrm>
            <a:off x="6548512" y="5071789"/>
            <a:ext cx="709401" cy="427941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6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80" y="-716342"/>
            <a:ext cx="5253520" cy="248634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Customer’s </a:t>
            </a:r>
            <a:r>
              <a:rPr lang="en-US" b="1" spc="-100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Behaviour</a:t>
            </a:r>
            <a:br>
              <a:rPr lang="en-US" sz="4800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4800" spc="-1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EE0B1F2-F34A-9D4A-B73A-CBD43BB63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r="2" b="9462"/>
          <a:stretch/>
        </p:blipFill>
        <p:spPr bwMode="auto"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CAE034-7DB6-CE42-BB83-9D4891776616}"/>
              </a:ext>
            </a:extLst>
          </p:cNvPr>
          <p:cNvSpPr txBox="1"/>
          <p:nvPr/>
        </p:nvSpPr>
        <p:spPr>
          <a:xfrm>
            <a:off x="485186" y="1705461"/>
            <a:ext cx="5960911" cy="16312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majority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of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orders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products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were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hold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in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weekend,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with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a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higher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incidence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in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b="1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Weekend</a:t>
            </a:r>
            <a:r>
              <a:rPr lang="pt-PT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between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10-15 </a:t>
            </a:r>
            <a:r>
              <a:rPr lang="pt-PT" b="1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o’clock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.</a:t>
            </a:r>
            <a:endParaRPr lang="pt-PT" sz="1600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34FB5C84-586C-3B40-9E88-5631B8E4A0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7" y="2701640"/>
            <a:ext cx="5400040" cy="186327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555FDCA3-EE21-DB4C-B6A1-0C9604C3F4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7" y="4564910"/>
            <a:ext cx="5400040" cy="198275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8C7443C4-8CC1-5C4A-9365-FE23622C7C06}"/>
              </a:ext>
            </a:extLst>
          </p:cNvPr>
          <p:cNvSpPr/>
          <p:nvPr/>
        </p:nvSpPr>
        <p:spPr>
          <a:xfrm>
            <a:off x="1315092" y="2842227"/>
            <a:ext cx="708917" cy="637916"/>
          </a:xfrm>
          <a:custGeom>
            <a:avLst/>
            <a:gdLst>
              <a:gd name="connsiteX0" fmla="*/ 0 w 708917"/>
              <a:gd name="connsiteY0" fmla="*/ 106321 h 637916"/>
              <a:gd name="connsiteX1" fmla="*/ 106321 w 708917"/>
              <a:gd name="connsiteY1" fmla="*/ 0 h 637916"/>
              <a:gd name="connsiteX2" fmla="*/ 602596 w 708917"/>
              <a:gd name="connsiteY2" fmla="*/ 0 h 637916"/>
              <a:gd name="connsiteX3" fmla="*/ 708917 w 708917"/>
              <a:gd name="connsiteY3" fmla="*/ 106321 h 637916"/>
              <a:gd name="connsiteX4" fmla="*/ 708917 w 708917"/>
              <a:gd name="connsiteY4" fmla="*/ 531595 h 637916"/>
              <a:gd name="connsiteX5" fmla="*/ 602596 w 708917"/>
              <a:gd name="connsiteY5" fmla="*/ 637916 h 637916"/>
              <a:gd name="connsiteX6" fmla="*/ 106321 w 708917"/>
              <a:gd name="connsiteY6" fmla="*/ 637916 h 637916"/>
              <a:gd name="connsiteX7" fmla="*/ 0 w 708917"/>
              <a:gd name="connsiteY7" fmla="*/ 531595 h 637916"/>
              <a:gd name="connsiteX8" fmla="*/ 0 w 708917"/>
              <a:gd name="connsiteY8" fmla="*/ 106321 h 6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8917" h="637916" extrusionOk="0">
                <a:moveTo>
                  <a:pt x="0" y="106321"/>
                </a:moveTo>
                <a:cubicBezTo>
                  <a:pt x="-5081" y="44468"/>
                  <a:pt x="37309" y="3863"/>
                  <a:pt x="106321" y="0"/>
                </a:cubicBezTo>
                <a:cubicBezTo>
                  <a:pt x="233034" y="-50654"/>
                  <a:pt x="362471" y="23"/>
                  <a:pt x="602596" y="0"/>
                </a:cubicBezTo>
                <a:cubicBezTo>
                  <a:pt x="658663" y="-2017"/>
                  <a:pt x="701965" y="61870"/>
                  <a:pt x="708917" y="106321"/>
                </a:cubicBezTo>
                <a:cubicBezTo>
                  <a:pt x="754490" y="272523"/>
                  <a:pt x="682975" y="377721"/>
                  <a:pt x="708917" y="531595"/>
                </a:cubicBezTo>
                <a:cubicBezTo>
                  <a:pt x="712512" y="582915"/>
                  <a:pt x="654375" y="636853"/>
                  <a:pt x="602596" y="637916"/>
                </a:cubicBezTo>
                <a:cubicBezTo>
                  <a:pt x="380419" y="687382"/>
                  <a:pt x="297103" y="595020"/>
                  <a:pt x="106321" y="637916"/>
                </a:cubicBezTo>
                <a:cubicBezTo>
                  <a:pt x="39960" y="650559"/>
                  <a:pt x="-6573" y="582690"/>
                  <a:pt x="0" y="531595"/>
                </a:cubicBezTo>
                <a:cubicBezTo>
                  <a:pt x="-14982" y="433557"/>
                  <a:pt x="27324" y="258143"/>
                  <a:pt x="0" y="106321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tângulo Arredondado 46">
            <a:extLst>
              <a:ext uri="{FF2B5EF4-FFF2-40B4-BE49-F238E27FC236}">
                <a16:creationId xmlns:a16="http://schemas.microsoft.com/office/drawing/2014/main" id="{DDBC153E-3D38-744E-930B-0757908EC4EE}"/>
              </a:ext>
            </a:extLst>
          </p:cNvPr>
          <p:cNvSpPr/>
          <p:nvPr/>
        </p:nvSpPr>
        <p:spPr>
          <a:xfrm flipH="1" flipV="1">
            <a:off x="3771471" y="2838286"/>
            <a:ext cx="844194" cy="794989"/>
          </a:xfrm>
          <a:custGeom>
            <a:avLst/>
            <a:gdLst>
              <a:gd name="connsiteX0" fmla="*/ 0 w 844194"/>
              <a:gd name="connsiteY0" fmla="*/ 132501 h 794989"/>
              <a:gd name="connsiteX1" fmla="*/ 132501 w 844194"/>
              <a:gd name="connsiteY1" fmla="*/ 0 h 794989"/>
              <a:gd name="connsiteX2" fmla="*/ 711693 w 844194"/>
              <a:gd name="connsiteY2" fmla="*/ 0 h 794989"/>
              <a:gd name="connsiteX3" fmla="*/ 844194 w 844194"/>
              <a:gd name="connsiteY3" fmla="*/ 132501 h 794989"/>
              <a:gd name="connsiteX4" fmla="*/ 844194 w 844194"/>
              <a:gd name="connsiteY4" fmla="*/ 662488 h 794989"/>
              <a:gd name="connsiteX5" fmla="*/ 711693 w 844194"/>
              <a:gd name="connsiteY5" fmla="*/ 794989 h 794989"/>
              <a:gd name="connsiteX6" fmla="*/ 132501 w 844194"/>
              <a:gd name="connsiteY6" fmla="*/ 794989 h 794989"/>
              <a:gd name="connsiteX7" fmla="*/ 0 w 844194"/>
              <a:gd name="connsiteY7" fmla="*/ 662488 h 794989"/>
              <a:gd name="connsiteX8" fmla="*/ 0 w 844194"/>
              <a:gd name="connsiteY8" fmla="*/ 132501 h 79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4194" h="794989" extrusionOk="0">
                <a:moveTo>
                  <a:pt x="0" y="132501"/>
                </a:moveTo>
                <a:cubicBezTo>
                  <a:pt x="-10412" y="52901"/>
                  <a:pt x="55468" y="1447"/>
                  <a:pt x="132501" y="0"/>
                </a:cubicBezTo>
                <a:cubicBezTo>
                  <a:pt x="284667" y="-29461"/>
                  <a:pt x="548320" y="56672"/>
                  <a:pt x="711693" y="0"/>
                </a:cubicBezTo>
                <a:cubicBezTo>
                  <a:pt x="776860" y="-6093"/>
                  <a:pt x="835952" y="76239"/>
                  <a:pt x="844194" y="132501"/>
                </a:cubicBezTo>
                <a:cubicBezTo>
                  <a:pt x="857620" y="373459"/>
                  <a:pt x="788029" y="450825"/>
                  <a:pt x="844194" y="662488"/>
                </a:cubicBezTo>
                <a:cubicBezTo>
                  <a:pt x="847068" y="729751"/>
                  <a:pt x="782807" y="794673"/>
                  <a:pt x="711693" y="794989"/>
                </a:cubicBezTo>
                <a:cubicBezTo>
                  <a:pt x="495617" y="822894"/>
                  <a:pt x="328206" y="771732"/>
                  <a:pt x="132501" y="794989"/>
                </a:cubicBezTo>
                <a:cubicBezTo>
                  <a:pt x="48350" y="813142"/>
                  <a:pt x="-10996" y="722912"/>
                  <a:pt x="0" y="662488"/>
                </a:cubicBezTo>
                <a:cubicBezTo>
                  <a:pt x="-55196" y="438879"/>
                  <a:pt x="9622" y="326352"/>
                  <a:pt x="0" y="132501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0" name="Gráfico 49" descr="Distintivo 1 com preenchimento sólido">
            <a:extLst>
              <a:ext uri="{FF2B5EF4-FFF2-40B4-BE49-F238E27FC236}">
                <a16:creationId xmlns:a16="http://schemas.microsoft.com/office/drawing/2014/main" id="{B6D70B87-9302-CF4F-8229-F600B78C2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207" y="4006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B10305D-FDC2-5445-8B54-D130EDB8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52" y="647166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Customer’s </a:t>
            </a:r>
            <a:r>
              <a:rPr lang="en-US" b="1" spc="-100" dirty="0" err="1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Behaviour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  <p:pic>
        <p:nvPicPr>
          <p:cNvPr id="5122" name="Picture 2" descr="Uma imagem com texto, chão, interior, cenário&#10;&#10;Descrição gerada automaticamente">
            <a:extLst>
              <a:ext uri="{FF2B5EF4-FFF2-40B4-BE49-F238E27FC236}">
                <a16:creationId xmlns:a16="http://schemas.microsoft.com/office/drawing/2014/main" id="{92A29109-7289-9443-8D60-91B55F15E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9166"/>
          <a:stretch/>
        </p:blipFill>
        <p:spPr bwMode="auto"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DD0C26F0-13E8-204D-AD83-3C5FE75EF3BD}"/>
              </a:ext>
            </a:extLst>
          </p:cNvPr>
          <p:cNvSpPr txBox="1"/>
          <p:nvPr/>
        </p:nvSpPr>
        <p:spPr>
          <a:xfrm>
            <a:off x="433816" y="1900120"/>
            <a:ext cx="596091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742950" lvl="1" indent="-285750" algn="just">
              <a:buFont typeface="Wingdings" pitchFamily="2" charset="2"/>
              <a:buChar char="q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 algn="just">
              <a:buFont typeface="Wingdings" pitchFamily="2" charset="2"/>
              <a:buChar char="q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2" name="Gráfico 11" descr="Distintivo 1 com preenchimento sólido">
            <a:extLst>
              <a:ext uri="{FF2B5EF4-FFF2-40B4-BE49-F238E27FC236}">
                <a16:creationId xmlns:a16="http://schemas.microsoft.com/office/drawing/2014/main" id="{6A161534-8775-1642-9B08-714577440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69" y="647166"/>
            <a:ext cx="914400" cy="91440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A3EF1111-449A-D44F-BD8E-15AFBF516B3C}"/>
              </a:ext>
            </a:extLst>
          </p:cNvPr>
          <p:cNvSpPr txBox="1"/>
          <p:nvPr/>
        </p:nvSpPr>
        <p:spPr>
          <a:xfrm>
            <a:off x="500985" y="1889740"/>
            <a:ext cx="5960911" cy="2677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majority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of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reorders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are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made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during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daytime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with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peaks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7th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30th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day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of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month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t-PT" b="1" spc="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most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popular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products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are basic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needs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in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food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,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such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as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fruits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,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vegetables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,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yogurt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milk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t-PT" sz="1600" b="1" spc="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endParaRPr lang="pt-PT" sz="1600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badi MT Condensed Light" panose="020B0306030101010103" pitchFamily="34" charset="77"/>
              <a:cs typeface="Bangla Sangam MN" panose="02000000000000000000" pitchFamily="2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11D761ED-20F8-9D4D-9E29-9B01615DE9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53" y="3383141"/>
            <a:ext cx="5420360" cy="31857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5797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5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Marcador de Posição de Conteúdo 4" descr="Distintivo com preenchimento sólido">
            <a:extLst>
              <a:ext uri="{FF2B5EF4-FFF2-40B4-BE49-F238E27FC236}">
                <a16:creationId xmlns:a16="http://schemas.microsoft.com/office/drawing/2014/main" id="{3AA53314-8620-DB45-8129-04B829220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678" y="213371"/>
            <a:ext cx="1036881" cy="1036881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BC0BB5A5-9EF4-9946-84D7-32CB71F019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424254"/>
              </p:ext>
            </p:extLst>
          </p:nvPr>
        </p:nvGraphicFramePr>
        <p:xfrm>
          <a:off x="5576783" y="1938003"/>
          <a:ext cx="6829766" cy="379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Imagem 21">
            <a:extLst>
              <a:ext uri="{FF2B5EF4-FFF2-40B4-BE49-F238E27FC236}">
                <a16:creationId xmlns:a16="http://schemas.microsoft.com/office/drawing/2014/main" id="{A495C194-1A9C-3349-A5F3-D17A2F6FEAF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68" y="2415006"/>
            <a:ext cx="5400040" cy="33216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3" name="Título 3">
            <a:extLst>
              <a:ext uri="{FF2B5EF4-FFF2-40B4-BE49-F238E27FC236}">
                <a16:creationId xmlns:a16="http://schemas.microsoft.com/office/drawing/2014/main" id="{D1582D5B-C990-6A4A-A963-7A0334E7E246}"/>
              </a:ext>
            </a:extLst>
          </p:cNvPr>
          <p:cNvSpPr txBox="1">
            <a:spLocks/>
          </p:cNvSpPr>
          <p:nvPr/>
        </p:nvSpPr>
        <p:spPr>
          <a:xfrm>
            <a:off x="321411" y="1865145"/>
            <a:ext cx="3949985" cy="41835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pc="-100" dirty="0"/>
              <a:t>Clustering with K-Means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A9721E-3B65-8042-BB33-968DD991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371" y="303703"/>
            <a:ext cx="4991961" cy="1477328"/>
          </a:xfrm>
        </p:spPr>
        <p:txBody>
          <a:bodyPr wrap="square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pt-PT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Customer</a:t>
            </a:r>
            <a:r>
              <a:rPr lang="pt-PT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pt-PT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segmentation</a:t>
            </a:r>
            <a:br>
              <a:rPr lang="pt-PT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br>
              <a:rPr lang="pt-PT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2500" dirty="0"/>
          </a:p>
        </p:txBody>
      </p:sp>
      <p:sp>
        <p:nvSpPr>
          <p:cNvPr id="24" name="Título 3">
            <a:extLst>
              <a:ext uri="{FF2B5EF4-FFF2-40B4-BE49-F238E27FC236}">
                <a16:creationId xmlns:a16="http://schemas.microsoft.com/office/drawing/2014/main" id="{276EEAC6-F534-D943-88EC-28DE51902612}"/>
              </a:ext>
            </a:extLst>
          </p:cNvPr>
          <p:cNvSpPr txBox="1">
            <a:spLocks/>
          </p:cNvSpPr>
          <p:nvPr/>
        </p:nvSpPr>
        <p:spPr>
          <a:xfrm>
            <a:off x="5870873" y="1250252"/>
            <a:ext cx="3949985" cy="41835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pc="-100" dirty="0"/>
              <a:t>Cluster’s Groups</a:t>
            </a:r>
          </a:p>
        </p:txBody>
      </p:sp>
    </p:spTree>
    <p:extLst>
      <p:ext uri="{BB962C8B-B14F-4D97-AF65-F5344CB8AC3E}">
        <p14:creationId xmlns:p14="http://schemas.microsoft.com/office/powerpoint/2010/main" val="40651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5" name="Rectangle 79">
            <a:extLst>
              <a:ext uri="{FF2B5EF4-FFF2-40B4-BE49-F238E27FC236}">
                <a16:creationId xmlns:a16="http://schemas.microsoft.com/office/drawing/2014/main" id="{769CF112-CE49-4CE6-991F-E4A6FCAD4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B10305D-FDC2-5445-8B54-D130EDB8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69" y="574255"/>
            <a:ext cx="6923812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Best-Selling Products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3EF1111-449A-D44F-BD8E-15AFBF516B3C}"/>
              </a:ext>
            </a:extLst>
          </p:cNvPr>
          <p:cNvSpPr txBox="1"/>
          <p:nvPr/>
        </p:nvSpPr>
        <p:spPr>
          <a:xfrm>
            <a:off x="796669" y="1741154"/>
            <a:ext cx="4905488" cy="3868536"/>
          </a:xfrm>
          <a:prstGeom prst="rect">
            <a:avLst/>
          </a:prstGeom>
        </p:spPr>
        <p:txBody>
          <a:bodyPr vert="horz" lIns="0" tIns="0" rIns="0" bIns="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b="1" spc="20" dirty="0">
              <a:ln w="0"/>
              <a:solidFill>
                <a:schemeClr val="tx1">
                  <a:alpha val="58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alpha val="58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/>
              <a:solidFill>
                <a:schemeClr val="tx1">
                  <a:alpha val="58000"/>
                </a:schemeClr>
              </a:solidFill>
            </a:endParaRP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/>
              <a:solidFill>
                <a:schemeClr val="tx1">
                  <a:alpha val="58000"/>
                </a:schemeClr>
              </a:solidFill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b="1" spc="2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alpha val="58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41B0F15E-94BE-584C-9921-8B4236501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9469" y="647166"/>
            <a:ext cx="914400" cy="9144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1AC0E04-7B8A-DE41-B307-82FC9E1CAA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61" y="1561566"/>
            <a:ext cx="5400040" cy="45002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BB1F84ED-8798-CA42-9227-DA4F5D39582C}"/>
              </a:ext>
            </a:extLst>
          </p:cNvPr>
          <p:cNvSpPr txBox="1"/>
          <p:nvPr/>
        </p:nvSpPr>
        <p:spPr>
          <a:xfrm>
            <a:off x="135089" y="2445642"/>
            <a:ext cx="5960911" cy="35086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85750" algn="just">
              <a:buFont typeface="Wingdings" pitchFamily="2" charset="2"/>
              <a:buChar char="q"/>
            </a:pPr>
            <a:endParaRPr lang="pt-PT" sz="1600" b="1" spc="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Relatioship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between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reorders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orders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, in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which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these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products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are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ordered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again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by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same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customer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after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first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purchase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quantity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of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items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purchased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for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each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purchase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that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is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made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Sells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by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departments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of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the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ngla Sangam MN" panose="02000000000000000000" pitchFamily="2" charset="0"/>
                <a:cs typeface="Bangla Sangam MN" panose="02000000000000000000" pitchFamily="2" charset="0"/>
              </a:rPr>
              <a:t>store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endParaRPr lang="pt-PT" sz="1600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badi MT Condensed Light" panose="020B0306030101010103" pitchFamily="34" charset="77"/>
              <a:cs typeface="Bangla Sangam MN" panose="02000000000000000000" pitchFamily="2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DCD8B0E-6E7B-7142-951A-FFEBE5D6E105}"/>
              </a:ext>
            </a:extLst>
          </p:cNvPr>
          <p:cNvSpPr/>
          <p:nvPr/>
        </p:nvSpPr>
        <p:spPr>
          <a:xfrm>
            <a:off x="188837" y="1986516"/>
            <a:ext cx="200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PT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Key</a:t>
            </a:r>
            <a:r>
              <a:rPr lang="pt-PT" b="1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PT" b="1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Factors</a:t>
            </a:r>
            <a:r>
              <a:rPr lang="pt-PT" b="1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35" name="Título 3">
            <a:extLst>
              <a:ext uri="{FF2B5EF4-FFF2-40B4-BE49-F238E27FC236}">
                <a16:creationId xmlns:a16="http://schemas.microsoft.com/office/drawing/2014/main" id="{045DBCD5-C448-7848-95E0-E7B7FD96233F}"/>
              </a:ext>
            </a:extLst>
          </p:cNvPr>
          <p:cNvSpPr txBox="1">
            <a:spLocks/>
          </p:cNvSpPr>
          <p:nvPr/>
        </p:nvSpPr>
        <p:spPr>
          <a:xfrm>
            <a:off x="6392061" y="615273"/>
            <a:ext cx="540004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spc="-100" dirty="0"/>
              <a:t>Best product’s sales according to Reorders</a:t>
            </a:r>
          </a:p>
        </p:txBody>
      </p:sp>
    </p:spTree>
    <p:extLst>
      <p:ext uri="{BB962C8B-B14F-4D97-AF65-F5344CB8AC3E}">
        <p14:creationId xmlns:p14="http://schemas.microsoft.com/office/powerpoint/2010/main" val="181841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B10305D-FDC2-5445-8B54-D130EDB8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69" y="98417"/>
            <a:ext cx="6923812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Substitute’s Products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3EF1111-449A-D44F-BD8E-15AFBF516B3C}"/>
              </a:ext>
            </a:extLst>
          </p:cNvPr>
          <p:cNvSpPr txBox="1"/>
          <p:nvPr/>
        </p:nvSpPr>
        <p:spPr>
          <a:xfrm>
            <a:off x="796669" y="1788779"/>
            <a:ext cx="4905488" cy="3868536"/>
          </a:xfrm>
          <a:prstGeom prst="rect">
            <a:avLst/>
          </a:prstGeom>
        </p:spPr>
        <p:txBody>
          <a:bodyPr vert="horz" lIns="0" tIns="0" rIns="0" bIns="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b="1" spc="20" dirty="0">
              <a:ln w="0"/>
              <a:solidFill>
                <a:schemeClr val="tx1">
                  <a:alpha val="58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alpha val="58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/>
              <a:solidFill>
                <a:schemeClr val="tx1">
                  <a:alpha val="58000"/>
                </a:schemeClr>
              </a:solidFill>
            </a:endParaRP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spc="20" dirty="0">
              <a:ln/>
              <a:solidFill>
                <a:schemeClr val="tx1">
                  <a:alpha val="58000"/>
                </a:schemeClr>
              </a:solidFill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endParaRPr lang="en-US" sz="2000" b="1" spc="20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alpha val="58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7A42F6E-C43E-45C9-8253-B350C126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639011"/>
              </p:ext>
            </p:extLst>
          </p:nvPr>
        </p:nvGraphicFramePr>
        <p:xfrm>
          <a:off x="2038207" y="1760712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87074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18263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36379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113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Antecedent 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Consequent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Lift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Confidence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0.431880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734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0.971915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0.187584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25591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B0B30A0-1831-439B-B194-C19AECF4C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876698"/>
              </p:ext>
            </p:extLst>
          </p:nvPr>
        </p:nvGraphicFramePr>
        <p:xfrm>
          <a:off x="2038207" y="3881136"/>
          <a:ext cx="812800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21505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6234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48510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80029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Antecedent 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dirty="0" err="1"/>
                        <a:t>Consequent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Lift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Confidence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Fruits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1.031723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0.199128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19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Fruits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1.031723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0.327634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21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Fruits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1.034807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0.199723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8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Sparkling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Water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Fruits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1.034807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0.575348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21386"/>
                  </a:ext>
                </a:extLst>
              </a:tr>
            </a:tbl>
          </a:graphicData>
        </a:graphic>
      </p:graphicFrame>
      <p:sp>
        <p:nvSpPr>
          <p:cNvPr id="8" name="Título 9">
            <a:extLst>
              <a:ext uri="{FF2B5EF4-FFF2-40B4-BE49-F238E27FC236}">
                <a16:creationId xmlns:a16="http://schemas.microsoft.com/office/drawing/2014/main" id="{E1B3EFEE-326D-41DF-8257-E6067A5FB549}"/>
              </a:ext>
            </a:extLst>
          </p:cNvPr>
          <p:cNvSpPr txBox="1">
            <a:spLocks/>
          </p:cNvSpPr>
          <p:nvPr/>
        </p:nvSpPr>
        <p:spPr>
          <a:xfrm>
            <a:off x="1110994" y="837081"/>
            <a:ext cx="6923812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Lift &lt;=1: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77BFFCC3-3984-43EC-A40F-4BD8AEDDEEB3}"/>
              </a:ext>
            </a:extLst>
          </p:cNvPr>
          <p:cNvSpPr txBox="1">
            <a:spLocks/>
          </p:cNvSpPr>
          <p:nvPr/>
        </p:nvSpPr>
        <p:spPr>
          <a:xfrm>
            <a:off x="1110994" y="3050829"/>
            <a:ext cx="6923812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Lift &gt;1: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</p:spTree>
    <p:extLst>
      <p:ext uri="{BB962C8B-B14F-4D97-AF65-F5344CB8AC3E}">
        <p14:creationId xmlns:p14="http://schemas.microsoft.com/office/powerpoint/2010/main" val="411105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B10305D-FDC2-5445-8B54-D130EDB8B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69" y="509646"/>
            <a:ext cx="6923812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Complementary Products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AFD4020B-3766-4AF6-8825-201971A29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49736"/>
              </p:ext>
            </p:extLst>
          </p:nvPr>
        </p:nvGraphicFramePr>
        <p:xfrm>
          <a:off x="2032000" y="3081515"/>
          <a:ext cx="8128000" cy="164592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870741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318263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36379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113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Antecedent 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Consequent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Product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Lift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Confidence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Fruits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and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Herbs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1.983463</a:t>
                      </a:r>
                      <a:endParaRPr lang="en-GB" dirty="0">
                        <a:effectLst/>
                      </a:endParaRPr>
                    </a:p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0.881372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3734696"/>
                  </a:ext>
                </a:extLst>
              </a:tr>
              <a:tr h="302911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Herbs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Fresh</a:t>
                      </a:r>
                      <a:r>
                        <a:rPr lang="pt-PT" dirty="0"/>
                        <a:t> </a:t>
                      </a:r>
                      <a:r>
                        <a:rPr lang="pt-PT" dirty="0" err="1"/>
                        <a:t>Vegetables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1.903203</a:t>
                      </a:r>
                      <a:endParaRPr lang="en-GB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0.845707</a:t>
                      </a:r>
                      <a:endParaRPr lang="en-GB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225591"/>
                  </a:ext>
                </a:extLst>
              </a:tr>
            </a:tbl>
          </a:graphicData>
        </a:graphic>
      </p:graphicFrame>
      <p:sp>
        <p:nvSpPr>
          <p:cNvPr id="6" name="Título 9">
            <a:extLst>
              <a:ext uri="{FF2B5EF4-FFF2-40B4-BE49-F238E27FC236}">
                <a16:creationId xmlns:a16="http://schemas.microsoft.com/office/drawing/2014/main" id="{BE19AC55-15A6-40AD-8F6F-54461E9FF422}"/>
              </a:ext>
            </a:extLst>
          </p:cNvPr>
          <p:cNvSpPr txBox="1">
            <a:spLocks/>
          </p:cNvSpPr>
          <p:nvPr/>
        </p:nvSpPr>
        <p:spPr>
          <a:xfrm>
            <a:off x="1215769" y="1482684"/>
            <a:ext cx="6923812" cy="14773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Confidence&gt;= 0.8 and Lift &gt;= 1.8:</a:t>
            </a:r>
            <a:br>
              <a:rPr lang="en-US" b="1" spc="-100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pc="-100" dirty="0"/>
          </a:p>
        </p:txBody>
      </p:sp>
    </p:spTree>
    <p:extLst>
      <p:ext uri="{BB962C8B-B14F-4D97-AF65-F5344CB8AC3E}">
        <p14:creationId xmlns:p14="http://schemas.microsoft.com/office/powerpoint/2010/main" val="704232348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1480</TotalTime>
  <Words>384</Words>
  <Application>Microsoft Macintosh PowerPoint</Application>
  <PresentationFormat>Ecrã Panorâmico</PresentationFormat>
  <Paragraphs>124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7" baseType="lpstr">
      <vt:lpstr>Abadi MT Condensed Light</vt:lpstr>
      <vt:lpstr>Arial</vt:lpstr>
      <vt:lpstr>Avenir Next LT Pro</vt:lpstr>
      <vt:lpstr>Bangla Sangam MN</vt:lpstr>
      <vt:lpstr>Calibri</vt:lpstr>
      <vt:lpstr>Sagona Book</vt:lpstr>
      <vt:lpstr>The Hand Extrablack</vt:lpstr>
      <vt:lpstr>Wingdings</vt:lpstr>
      <vt:lpstr>BlobVTI</vt:lpstr>
      <vt:lpstr>Instacart Market Basket Analysis</vt:lpstr>
      <vt:lpstr>Presentation Structure</vt:lpstr>
      <vt:lpstr>Customer’s Behaviour </vt:lpstr>
      <vt:lpstr>Customer’s Behaviour </vt:lpstr>
      <vt:lpstr>Customer segmentation  </vt:lpstr>
      <vt:lpstr>Best-Selling Products </vt:lpstr>
      <vt:lpstr>Substitute’s Products </vt:lpstr>
      <vt:lpstr>Complementary Products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Instacart Market Basket Analysis</dc:title>
  <dc:creator>ana sofia silva</dc:creator>
  <cp:lastModifiedBy>ana sofia silva</cp:lastModifiedBy>
  <cp:revision>30</cp:revision>
  <dcterms:created xsi:type="dcterms:W3CDTF">2021-04-17T19:45:26Z</dcterms:created>
  <dcterms:modified xsi:type="dcterms:W3CDTF">2021-04-19T13:41:01Z</dcterms:modified>
</cp:coreProperties>
</file>